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notesMasterIdLst>
    <p:notesMasterId r:id="rId18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notesMaster" Target="notesMasters/notesMaster1.xml"/><Relationship Id="rId19" Type="http://schemas.openxmlformats.org/officeDocument/2006/relationships/presProps" Target="presProps.xml"/><Relationship Id="rId20" Type="http://schemas.openxmlformats.org/officeDocument/2006/relationships/viewProps" Target="viewProps.xml"/><Relationship Id="rId21" Type="http://schemas.openxmlformats.org/officeDocument/2006/relationships/theme" Target="theme/theme1.xml"/><Relationship Id="rId22" Type="http://schemas.openxmlformats.org/officeDocument/2006/relationships/tableStyles" Target="tableStyles.xml"/></Relationships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2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Title. Say it plainly up front: everything here is at DESIGN/BLUEPRINT stage — nothing is built yet (amber status pill). This session is about the strategy and architecture, not a demo. The pitch: design once, build once, launch twice — banking + Takaful over one shared adapter core.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New builds. Credit Bureau, Country Tax, E-Sign — each with port signature, per-market providers, and the one design decision that matters. These are to be designed with both apps at the table.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Journeys. 14 chevron steps; only intake and assessment are Takaful-specific. Legend: blue = adapter already designed, amber = new adapter, green = app logic.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Foundations. Same three data planes, isolation model, money guardrails and RTL locales carry over by design. What stays separate: app data (own DBs/schemas per plane) and domain logic.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Governance. Where shared platforms live or die: adapters as versioned internal products, Pact for BOTH consumers gating merges, one owning squad, deprecation windows, app_id scoping and per-app quotas.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Delivery. Phase A builds the five designed adapters as dual-consumer internal products; B designs &amp; builds the three new; C is the Pakistan Takaful pilot (issuance + Raast collection); D scales to UAE and in-Kingdom KSA.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Risks. Lead with governance (two masters, one roadmap). Insurance regimes differ (SECP/CBUAE/SAMA + Shariah board) — packs get an insurance variant per market.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Close. Three asks: endorse the model, fund the three builds, green-light the PK pilot. Closing line: one platform core, two regulated products, three markets — certified once.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Agenda. Six parts. Note we now walk INSIDE the banking app first (architecture + stack) before the shared-adapter strategy, so the audience sees what's been designed.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Why. Stat band: 8 shared adapters — 5 already designed in the v3.1 blueprint, 3 net-new to design. The value is design-once/certify-once: Takaful skips re-architecting the regulated plumbing because it's already specified.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Banking arch 1 of 2. This is the banking app's capability map — independently sellable domain services, a tenant-agnostic control plane, and an event backbone with a transactional outbox. Footer restates: fully specified, not yet built.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Banking arch 2 of 2. Deployment topology: one global control plane, three regional data planes (pk/ae/sa, KSA in-Kingdom), cells for blast-radius, and the toolchain (Kong, Istio, Terraform, ArgoCD, OTel).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Tech stack. Answers 'why Java + Spring Boot at all': NestJS/TypeScript is the default for every service AND adapter; Java is confined to the calculation core — Ledger, Pricing, and the FX-rate adapter — because a float/rounding error there is catastrophic. New calc-heavy adapters like Country Tax are judged against the same rule. Every TS↔Java seam is Pact-locked.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Target architecture. Now the shared story: apps own their domain, adapters own the plumbing, providers bind per country. Amber boxes are the new builds.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The eight. Chips show DESIGNED (5) vs NEW (3). Provider names are per launch market.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Reuse map. Same port, two products — e.g. rails do remittance payout for banking and recurring contribution collection + claim payouts for Takaful.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image" Target="../media/image-1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1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image" Target="../media/image-10-1.png"/><Relationship Id="rId2" Type="http://schemas.openxmlformats.org/officeDocument/2006/relationships/image" Target="../media/image-10-2.png"/><Relationship Id="rId3" Type="http://schemas.openxmlformats.org/officeDocument/2006/relationships/image" Target="../media/image-10-3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10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image" Target="../media/image-12-1.png"/><Relationship Id="rId2" Type="http://schemas.openxmlformats.org/officeDocument/2006/relationships/image" Target="../media/image-12-2.png"/><Relationship Id="rId3" Type="http://schemas.openxmlformats.org/officeDocument/2006/relationships/image" Target="../media/image-12-3.png"/><Relationship Id="rId4" Type="http://schemas.openxmlformats.org/officeDocument/2006/relationships/image" Target="../media/image-12-4.png"/><Relationship Id="rId5" Type="http://schemas.openxmlformats.org/officeDocument/2006/relationships/image" Target="../media/image-12-5.png"/><Relationship Id="rId6" Type="http://schemas.openxmlformats.org/officeDocument/2006/relationships/slideLayout" Target="../slideLayouts/slideLayout1.xml"/><Relationship Id="rId7" Type="http://schemas.openxmlformats.org/officeDocument/2006/relationships/notesSlide" Target="../notesSlides/notesSlide12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image" Target="../media/image-13-1.png"/><Relationship Id="rId2" Type="http://schemas.openxmlformats.org/officeDocument/2006/relationships/image" Target="../media/image-13-2.png"/><Relationship Id="rId3" Type="http://schemas.openxmlformats.org/officeDocument/2006/relationships/image" Target="../media/image-13-3.png"/><Relationship Id="rId4" Type="http://schemas.openxmlformats.org/officeDocument/2006/relationships/image" Target="../media/image-13-4.png"/><Relationship Id="rId5" Type="http://schemas.openxmlformats.org/officeDocument/2006/relationships/image" Target="../media/image-13-5.png"/><Relationship Id="rId6" Type="http://schemas.openxmlformats.org/officeDocument/2006/relationships/image" Target="../media/image-13-6.png"/><Relationship Id="rId7" Type="http://schemas.openxmlformats.org/officeDocument/2006/relationships/slideLayout" Target="../slideLayouts/slideLayout1.xml"/><Relationship Id="rId8" Type="http://schemas.openxmlformats.org/officeDocument/2006/relationships/notesSlide" Target="../notesSlides/notesSlide13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image" Target="../media/image-14-1.png"/><Relationship Id="rId2" Type="http://schemas.openxmlformats.org/officeDocument/2006/relationships/image" Target="../media/image-14-2.png"/><Relationship Id="rId3" Type="http://schemas.openxmlformats.org/officeDocument/2006/relationships/image" Target="../media/image-14-3.png"/><Relationship Id="rId4" Type="http://schemas.openxmlformats.org/officeDocument/2006/relationships/image" Target="../media/image-14-4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14.xml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image" Target="../media/image-15-1.png"/><Relationship Id="rId2" Type="http://schemas.openxmlformats.org/officeDocument/2006/relationships/image" Target="../media/image-15-1.png"/><Relationship Id="rId3" Type="http://schemas.openxmlformats.org/officeDocument/2006/relationships/image" Target="../media/image-15-1.png"/><Relationship Id="rId4" Type="http://schemas.openxmlformats.org/officeDocument/2006/relationships/image" Target="../media/image-15-1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15.xml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image" Target="../media/image-16-1.png"/><Relationship Id="rId2" Type="http://schemas.openxmlformats.org/officeDocument/2006/relationships/image" Target="../media/image-16-2.png"/><Relationship Id="rId3" Type="http://schemas.openxmlformats.org/officeDocument/2006/relationships/image" Target="../media/image-16-2.png"/><Relationship Id="rId4" Type="http://schemas.openxmlformats.org/officeDocument/2006/relationships/image" Target="../media/image-16-2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16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image" Target="../media/image-2-2.png"/><Relationship Id="rId3" Type="http://schemas.openxmlformats.org/officeDocument/2006/relationships/image" Target="../media/image-2-3.png"/><Relationship Id="rId4" Type="http://schemas.openxmlformats.org/officeDocument/2006/relationships/image" Target="../media/image-2-4.png"/><Relationship Id="rId5" Type="http://schemas.openxmlformats.org/officeDocument/2006/relationships/image" Target="../media/image-2-5.png"/><Relationship Id="rId6" Type="http://schemas.openxmlformats.org/officeDocument/2006/relationships/image" Target="../media/image-2-6.png"/><Relationship Id="rId7" Type="http://schemas.openxmlformats.org/officeDocument/2006/relationships/slideLayout" Target="../slideLayouts/slideLayout1.xml"/><Relationship Id="rId8" Type="http://schemas.openxmlformats.org/officeDocument/2006/relationships/notesSlide" Target="../notesSlides/notesSlide2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image" Target="../media/image-3-2.png"/><Relationship Id="rId3" Type="http://schemas.openxmlformats.org/officeDocument/2006/relationships/image" Target="../media/image-3-3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3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image" Target="../media/image-4-2.png"/><Relationship Id="rId3" Type="http://schemas.openxmlformats.org/officeDocument/2006/relationships/image" Target="../media/image-4-3.png"/><Relationship Id="rId4" Type="http://schemas.openxmlformats.org/officeDocument/2006/relationships/image" Target="../media/image-4-4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4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image" Target="../media/image-5-2.png"/><Relationship Id="rId3" Type="http://schemas.openxmlformats.org/officeDocument/2006/relationships/image" Target="../media/image-5-3.png"/><Relationship Id="rId4" Type="http://schemas.openxmlformats.org/officeDocument/2006/relationships/image" Target="../media/image-5-4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5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image" Target="../media/image-6-2.png"/><Relationship Id="rId3" Type="http://schemas.openxmlformats.org/officeDocument/2006/relationships/image" Target="../media/image-6-3.png"/><Relationship Id="rId4" Type="http://schemas.openxmlformats.org/officeDocument/2006/relationships/image" Target="../media/image-6-4.png"/><Relationship Id="rId5" Type="http://schemas.openxmlformats.org/officeDocument/2006/relationships/image" Target="../media/image-6-5.png"/><Relationship Id="rId6" Type="http://schemas.openxmlformats.org/officeDocument/2006/relationships/slideLayout" Target="../slideLayouts/slideLayout1.xml"/><Relationship Id="rId7" Type="http://schemas.openxmlformats.org/officeDocument/2006/relationships/notesSlide" Target="../notesSlides/notesSlide6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image" Target="../media/image-7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image" Target="../media/image-8-2.png"/><Relationship Id="rId3" Type="http://schemas.openxmlformats.org/officeDocument/2006/relationships/image" Target="../media/image-8-3.png"/><Relationship Id="rId4" Type="http://schemas.openxmlformats.org/officeDocument/2006/relationships/image" Target="../media/image-8-4.png"/><Relationship Id="rId5" Type="http://schemas.openxmlformats.org/officeDocument/2006/relationships/image" Target="../media/image-8-5.png"/><Relationship Id="rId6" Type="http://schemas.openxmlformats.org/officeDocument/2006/relationships/image" Target="../media/image-8-6.png"/><Relationship Id="rId7" Type="http://schemas.openxmlformats.org/officeDocument/2006/relationships/image" Target="../media/image-8-7.png"/><Relationship Id="rId8" Type="http://schemas.openxmlformats.org/officeDocument/2006/relationships/image" Target="../media/image-8-8.png"/><Relationship Id="rId9" Type="http://schemas.openxmlformats.org/officeDocument/2006/relationships/slideLayout" Target="../slideLayouts/slideLayout1.xml"/><Relationship Id="rId10" Type="http://schemas.openxmlformats.org/officeDocument/2006/relationships/notesSlide" Target="../notesSlides/notesSlide8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B1F3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-2377440" y="-2926080"/>
            <a:ext cx="6858000" cy="6858000"/>
          </a:xfrm>
          <a:prstGeom prst="ellipse">
            <a:avLst/>
          </a:prstGeom>
          <a:solidFill>
            <a:srgbClr val="12294D"/>
          </a:solidFill>
          <a:ln/>
        </p:spPr>
      </p:sp>
      <p:sp>
        <p:nvSpPr>
          <p:cNvPr id="3" name="Shape 1"/>
          <p:cNvSpPr/>
          <p:nvPr/>
        </p:nvSpPr>
        <p:spPr>
          <a:xfrm>
            <a:off x="8897112" y="3566160"/>
            <a:ext cx="6035040" cy="6035040"/>
          </a:xfrm>
          <a:prstGeom prst="ellipse">
            <a:avLst/>
          </a:prstGeom>
          <a:solidFill>
            <a:srgbClr val="12294D"/>
          </a:solidFill>
          <a:ln/>
        </p:spPr>
      </p:sp>
      <p:sp>
        <p:nvSpPr>
          <p:cNvPr id="4" name="Shape 2"/>
          <p:cNvSpPr/>
          <p:nvPr/>
        </p:nvSpPr>
        <p:spPr>
          <a:xfrm>
            <a:off x="822960" y="731520"/>
            <a:ext cx="868680" cy="868680"/>
          </a:xfrm>
          <a:prstGeom prst="ellipse">
            <a:avLst/>
          </a:prstGeom>
          <a:solidFill>
            <a:srgbClr val="0FB5AE"/>
          </a:solidFill>
          <a:ln/>
          <a:effectLst>
            <a:outerShdw sx="100000" sy="100000" kx="0" ky="0" algn="bl" rotWithShape="0" blurRad="63500" dist="12700" dir="2700000">
              <a:srgbClr val="000000">
                <a:alpha val="16000"/>
              </a:srgbClr>
            </a:outerShdw>
          </a:effectLst>
        </p:spPr>
      </p:sp>
      <p:pic>
        <p:nvPicPr>
          <p:cNvPr id="5" name="Image 0" descr="/home/claude/work/icons/cubes_w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6190" y="974750"/>
            <a:ext cx="382219" cy="382219"/>
          </a:xfrm>
          <a:prstGeom prst="rect">
            <a:avLst/>
          </a:prstGeom>
        </p:spPr>
      </p:pic>
      <p:sp>
        <p:nvSpPr>
          <p:cNvPr id="6" name="Shape 3"/>
          <p:cNvSpPr/>
          <p:nvPr/>
        </p:nvSpPr>
        <p:spPr>
          <a:xfrm>
            <a:off x="1600200" y="731520"/>
            <a:ext cx="868680" cy="868680"/>
          </a:xfrm>
          <a:prstGeom prst="ellipse">
            <a:avLst/>
          </a:prstGeom>
          <a:solidFill>
            <a:srgbClr val="1E8449"/>
          </a:solidFill>
          <a:ln/>
          <a:effectLst>
            <a:outerShdw sx="100000" sy="100000" kx="0" ky="0" algn="bl" rotWithShape="0" blurRad="63500" dist="12700" dir="2700000">
              <a:srgbClr val="000000">
                <a:alpha val="16000"/>
              </a:srgbClr>
            </a:outerShdw>
          </a:effectLst>
        </p:spPr>
      </p:sp>
      <p:pic>
        <p:nvPicPr>
          <p:cNvPr id="7" name="Image 1" descr="/home/claude/work/icons/umbrella_w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3430" y="974750"/>
            <a:ext cx="382219" cy="382219"/>
          </a:xfrm>
          <a:prstGeom prst="rect">
            <a:avLst/>
          </a:prstGeom>
        </p:spPr>
      </p:pic>
      <p:sp>
        <p:nvSpPr>
          <p:cNvPr id="8" name="Text 4"/>
          <p:cNvSpPr/>
          <p:nvPr/>
        </p:nvSpPr>
        <p:spPr>
          <a:xfrm>
            <a:off x="2697480" y="896112"/>
            <a:ext cx="82296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spc="300" kern="0" dirty="0">
                <a:solidFill>
                  <a:srgbClr val="0FB5A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SHARED ADAPTER PLATFORM · v1.0</a:t>
            </a:r>
            <a:endParaRPr lang="en-US" sz="1300" dirty="0"/>
          </a:p>
        </p:txBody>
      </p:sp>
      <p:sp>
        <p:nvSpPr>
          <p:cNvPr id="9" name="Text 5"/>
          <p:cNvSpPr/>
          <p:nvPr/>
        </p:nvSpPr>
        <p:spPr>
          <a:xfrm>
            <a:off x="822960" y="2103120"/>
            <a:ext cx="10789920" cy="1828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lnSpc>
                <a:spcPts val="5000"/>
              </a:lnSpc>
              <a:buNone/>
            </a:pPr>
            <a:r>
              <a:rPr lang="en-US" sz="4400" b="1" dirty="0">
                <a:solidFill>
                  <a:srgbClr val="FFFFFF"/>
                </a:solidFill>
                <a:latin typeface="Century Schoolbook" pitchFamily="34" charset="0"/>
                <a:ea typeface="Century Schoolbook" pitchFamily="34" charset="-122"/>
                <a:cs typeface="Century Schoolbook" pitchFamily="34" charset="-120"/>
              </a:rPr>
              <a:t>One Platform Core,</a:t>
            </a:r>
            <a:endParaRPr lang="en-US" sz="4400" dirty="0"/>
          </a:p>
          <a:p>
            <a:pPr indent="0" marL="0">
              <a:lnSpc>
                <a:spcPts val="5000"/>
              </a:lnSpc>
              <a:buNone/>
            </a:pPr>
            <a:r>
              <a:rPr lang="en-US" sz="4400" b="1" dirty="0">
                <a:solidFill>
                  <a:srgbClr val="FFFFFF"/>
                </a:solidFill>
                <a:latin typeface="Century Schoolbook" pitchFamily="34" charset="0"/>
                <a:ea typeface="Century Schoolbook" pitchFamily="34" charset="-122"/>
                <a:cs typeface="Century Schoolbook" pitchFamily="34" charset="-120"/>
              </a:rPr>
              <a:t>Two Products — </a:t>
            </a:r>
            <a:pPr indent="0" marL="0">
              <a:lnSpc>
                <a:spcPts val="5000"/>
              </a:lnSpc>
              <a:buNone/>
            </a:pPr>
            <a:r>
              <a:rPr lang="en-US" sz="4400" b="1" dirty="0">
                <a:solidFill>
                  <a:srgbClr val="0FB5AE"/>
                </a:solidFill>
                <a:latin typeface="Century Schoolbook" pitchFamily="34" charset="0"/>
                <a:ea typeface="Century Schoolbook" pitchFamily="34" charset="-122"/>
                <a:cs typeface="Century Schoolbook" pitchFamily="34" charset="-120"/>
              </a:rPr>
              <a:t>Banking</a:t>
            </a:r>
            <a:pPr indent="0" marL="0">
              <a:lnSpc>
                <a:spcPts val="5000"/>
              </a:lnSpc>
              <a:buNone/>
            </a:pPr>
            <a:r>
              <a:rPr lang="en-US" sz="4400" b="1" dirty="0">
                <a:solidFill>
                  <a:srgbClr val="FFFFFF"/>
                </a:solidFill>
                <a:latin typeface="Century Schoolbook" pitchFamily="34" charset="0"/>
                <a:ea typeface="Century Schoolbook" pitchFamily="34" charset="-122"/>
                <a:cs typeface="Century Schoolbook" pitchFamily="34" charset="-120"/>
              </a:rPr>
              <a:t> + </a:t>
            </a:r>
            <a:pPr indent="0" marL="0">
              <a:lnSpc>
                <a:spcPts val="5000"/>
              </a:lnSpc>
              <a:buNone/>
            </a:pPr>
            <a:r>
              <a:rPr lang="en-US" sz="4400" b="1" dirty="0">
                <a:solidFill>
                  <a:srgbClr val="58D68D"/>
                </a:solidFill>
                <a:latin typeface="Century Schoolbook" pitchFamily="34" charset="0"/>
                <a:ea typeface="Century Schoolbook" pitchFamily="34" charset="-122"/>
                <a:cs typeface="Century Schoolbook" pitchFamily="34" charset="-120"/>
              </a:rPr>
              <a:t>Takaful</a:t>
            </a:r>
            <a:endParaRPr lang="en-US" sz="4400" dirty="0"/>
          </a:p>
        </p:txBody>
      </p:sp>
      <p:sp>
        <p:nvSpPr>
          <p:cNvPr id="10" name="Text 6"/>
          <p:cNvSpPr/>
          <p:nvPr/>
        </p:nvSpPr>
        <p:spPr>
          <a:xfrm>
            <a:off x="868680" y="4069080"/>
            <a:ext cx="1033272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i="1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Eight reusable adapters serving the Digital Banking &amp; Remittance app and the new Takaful (Islamic insurance) app — across Pakistan, UAE and Saudi Arabia</a:t>
            </a:r>
            <a:endParaRPr lang="en-US" sz="1700" dirty="0"/>
          </a:p>
        </p:txBody>
      </p:sp>
      <p:sp>
        <p:nvSpPr>
          <p:cNvPr id="11" name="Shape 7"/>
          <p:cNvSpPr/>
          <p:nvPr/>
        </p:nvSpPr>
        <p:spPr>
          <a:xfrm>
            <a:off x="868680" y="5074920"/>
            <a:ext cx="2103120" cy="502920"/>
          </a:xfrm>
          <a:prstGeom prst="roundRect">
            <a:avLst>
              <a:gd name="adj" fmla="val 49091"/>
            </a:avLst>
          </a:prstGeom>
          <a:solidFill>
            <a:srgbClr val="12294D"/>
          </a:solidFill>
          <a:ln w="12700">
            <a:solidFill>
              <a:srgbClr val="0FB5AE"/>
            </a:solidFill>
            <a:prstDash val="solid"/>
          </a:ln>
        </p:spPr>
      </p:sp>
      <p:sp>
        <p:nvSpPr>
          <p:cNvPr id="12" name="Text 8"/>
          <p:cNvSpPr/>
          <p:nvPr/>
        </p:nvSpPr>
        <p:spPr>
          <a:xfrm>
            <a:off x="868680" y="5074920"/>
            <a:ext cx="210312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Pakistan</a:t>
            </a:r>
            <a:endParaRPr lang="en-US" sz="1400" dirty="0"/>
          </a:p>
        </p:txBody>
      </p:sp>
      <p:sp>
        <p:nvSpPr>
          <p:cNvPr id="13" name="Shape 9"/>
          <p:cNvSpPr/>
          <p:nvPr/>
        </p:nvSpPr>
        <p:spPr>
          <a:xfrm>
            <a:off x="3154680" y="5074920"/>
            <a:ext cx="2103120" cy="502920"/>
          </a:xfrm>
          <a:prstGeom prst="roundRect">
            <a:avLst>
              <a:gd name="adj" fmla="val 49091"/>
            </a:avLst>
          </a:prstGeom>
          <a:solidFill>
            <a:srgbClr val="12294D"/>
          </a:solidFill>
          <a:ln w="12700">
            <a:solidFill>
              <a:srgbClr val="0FB5AE"/>
            </a:solidFill>
            <a:prstDash val="solid"/>
          </a:ln>
        </p:spPr>
      </p:sp>
      <p:sp>
        <p:nvSpPr>
          <p:cNvPr id="14" name="Text 10"/>
          <p:cNvSpPr/>
          <p:nvPr/>
        </p:nvSpPr>
        <p:spPr>
          <a:xfrm>
            <a:off x="3154680" y="5074920"/>
            <a:ext cx="210312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UAE</a:t>
            </a:r>
            <a:endParaRPr lang="en-US" sz="1400" dirty="0"/>
          </a:p>
        </p:txBody>
      </p:sp>
      <p:sp>
        <p:nvSpPr>
          <p:cNvPr id="15" name="Shape 11"/>
          <p:cNvSpPr/>
          <p:nvPr/>
        </p:nvSpPr>
        <p:spPr>
          <a:xfrm>
            <a:off x="5440680" y="5074920"/>
            <a:ext cx="2103120" cy="502920"/>
          </a:xfrm>
          <a:prstGeom prst="roundRect">
            <a:avLst>
              <a:gd name="adj" fmla="val 49091"/>
            </a:avLst>
          </a:prstGeom>
          <a:solidFill>
            <a:srgbClr val="12294D"/>
          </a:solidFill>
          <a:ln w="12700">
            <a:solidFill>
              <a:srgbClr val="0FB5AE"/>
            </a:solidFill>
            <a:prstDash val="solid"/>
          </a:ln>
        </p:spPr>
      </p:sp>
      <p:sp>
        <p:nvSpPr>
          <p:cNvPr id="16" name="Text 12"/>
          <p:cNvSpPr/>
          <p:nvPr/>
        </p:nvSpPr>
        <p:spPr>
          <a:xfrm>
            <a:off x="5440680" y="5074920"/>
            <a:ext cx="210312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Saudi Arabia</a:t>
            </a:r>
            <a:endParaRPr lang="en-US" sz="1400" dirty="0"/>
          </a:p>
        </p:txBody>
      </p:sp>
      <p:sp>
        <p:nvSpPr>
          <p:cNvPr id="17" name="Shape 13"/>
          <p:cNvSpPr/>
          <p:nvPr/>
        </p:nvSpPr>
        <p:spPr>
          <a:xfrm>
            <a:off x="868680" y="5760720"/>
            <a:ext cx="6309360" cy="457200"/>
          </a:xfrm>
          <a:prstGeom prst="roundRect">
            <a:avLst>
              <a:gd name="adj" fmla="val 20000"/>
            </a:avLst>
          </a:prstGeom>
          <a:solidFill>
            <a:srgbClr val="E8A13A"/>
          </a:solidFill>
          <a:ln/>
          <a:effectLst>
            <a:outerShdw sx="100000" sy="100000" kx="0" ky="0" algn="bl" rotWithShape="0" blurRad="63500" dist="12700" dir="2700000">
              <a:srgbClr val="000000">
                <a:alpha val="20000"/>
              </a:srgbClr>
            </a:outerShdw>
          </a:effectLst>
        </p:spPr>
      </p:sp>
      <p:sp>
        <p:nvSpPr>
          <p:cNvPr id="18" name="Text 14"/>
          <p:cNvSpPr/>
          <p:nvPr/>
        </p:nvSpPr>
        <p:spPr>
          <a:xfrm>
            <a:off x="868680" y="5760720"/>
            <a:ext cx="63093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250" b="1" dirty="0">
                <a:solidFill>
                  <a:srgbClr val="0B1F3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STATUS — DESIGN &amp; BLUEPRINT STAGE · NO CODE BUILT YET</a:t>
            </a:r>
            <a:endParaRPr lang="en-US" sz="1250" dirty="0"/>
          </a:p>
        </p:txBody>
      </p:sp>
      <p:sp>
        <p:nvSpPr>
          <p:cNvPr id="19" name="Text 15"/>
          <p:cNvSpPr/>
          <p:nvPr/>
        </p:nvSpPr>
        <p:spPr>
          <a:xfrm>
            <a:off x="868680" y="6382512"/>
            <a:ext cx="7315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8FA6C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Confidential — Internal Use  ·  14 July 2026</a:t>
            </a:r>
            <a:endParaRPr lang="en-US" sz="11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0B1F3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22960" y="502920"/>
            <a:ext cx="8229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300" kern="0" dirty="0">
                <a:solidFill>
                  <a:srgbClr val="0FB5A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WE BUILD NEXT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822960" y="822960"/>
            <a:ext cx="1069848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FFFFFF"/>
                </a:solidFill>
                <a:latin typeface="Century Schoolbook" pitchFamily="34" charset="0"/>
                <a:ea typeface="Century Schoolbook" pitchFamily="34" charset="-122"/>
                <a:cs typeface="Century Schoolbook" pitchFamily="34" charset="-120"/>
              </a:rPr>
              <a:t>Three net-new adapters — same hexagonal recipe</a:t>
            </a:r>
            <a:endParaRPr lang="en-US" sz="2400" dirty="0"/>
          </a:p>
        </p:txBody>
      </p:sp>
      <p:sp>
        <p:nvSpPr>
          <p:cNvPr id="4" name="Shape 2"/>
          <p:cNvSpPr/>
          <p:nvPr/>
        </p:nvSpPr>
        <p:spPr>
          <a:xfrm>
            <a:off x="822960" y="1691640"/>
            <a:ext cx="3383280" cy="4480560"/>
          </a:xfrm>
          <a:prstGeom prst="roundRect">
            <a:avLst>
              <a:gd name="adj" fmla="val 2703"/>
            </a:avLst>
          </a:prstGeom>
          <a:solidFill>
            <a:srgbClr val="12294D"/>
          </a:solidFill>
          <a:ln w="15875">
            <a:solidFill>
              <a:srgbClr val="E8A13A"/>
            </a:solidFill>
            <a:prstDash val="solid"/>
          </a:ln>
          <a:effectLst>
            <a:outerShdw sx="100000" sy="100000" kx="0" ky="0" algn="bl" rotWithShape="0" blurRad="76200" dist="25400" dir="2700000">
              <a:srgbClr val="000000">
                <a:alpha val="14000"/>
              </a:srgbClr>
            </a:outerShdw>
          </a:effectLst>
        </p:spPr>
      </p:sp>
      <p:sp>
        <p:nvSpPr>
          <p:cNvPr id="5" name="Shape 3"/>
          <p:cNvSpPr/>
          <p:nvPr/>
        </p:nvSpPr>
        <p:spPr>
          <a:xfrm>
            <a:off x="1097280" y="1965960"/>
            <a:ext cx="713232" cy="713232"/>
          </a:xfrm>
          <a:prstGeom prst="ellipse">
            <a:avLst/>
          </a:prstGeom>
          <a:solidFill>
            <a:srgbClr val="E8A13A"/>
          </a:solidFill>
          <a:ln/>
          <a:effectLst>
            <a:outerShdw sx="100000" sy="100000" kx="0" ky="0" algn="bl" rotWithShape="0" blurRad="63500" dist="12700" dir="2700000">
              <a:srgbClr val="000000">
                <a:alpha val="16000"/>
              </a:srgbClr>
            </a:outerShdw>
          </a:effectLst>
        </p:spPr>
      </p:sp>
      <p:pic>
        <p:nvPicPr>
          <p:cNvPr id="6" name="Image 0" descr="/home/claude/work/icons/riskscore_w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6985" y="2165665"/>
            <a:ext cx="313822" cy="313822"/>
          </a:xfrm>
          <a:prstGeom prst="rect">
            <a:avLst/>
          </a:prstGeom>
        </p:spPr>
      </p:pic>
      <p:sp>
        <p:nvSpPr>
          <p:cNvPr id="7" name="Text 4"/>
          <p:cNvSpPr/>
          <p:nvPr/>
        </p:nvSpPr>
        <p:spPr>
          <a:xfrm>
            <a:off x="1097280" y="2788920"/>
            <a:ext cx="283464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Credit / Risk Bureau</a:t>
            </a:r>
            <a:endParaRPr lang="en-US" sz="1600" dirty="0"/>
          </a:p>
        </p:txBody>
      </p:sp>
      <p:sp>
        <p:nvSpPr>
          <p:cNvPr id="8" name="Shape 5"/>
          <p:cNvSpPr/>
          <p:nvPr/>
        </p:nvSpPr>
        <p:spPr>
          <a:xfrm>
            <a:off x="1097280" y="3264408"/>
            <a:ext cx="2834640" cy="685800"/>
          </a:xfrm>
          <a:prstGeom prst="roundRect">
            <a:avLst>
              <a:gd name="adj" fmla="val 9333"/>
            </a:avLst>
          </a:prstGeom>
          <a:solidFill>
            <a:srgbClr val="0E2038"/>
          </a:solidFill>
          <a:ln w="9525">
            <a:solidFill>
              <a:srgbClr val="27476B"/>
            </a:solidFill>
            <a:prstDash val="solid"/>
          </a:ln>
        </p:spPr>
      </p:sp>
      <p:sp>
        <p:nvSpPr>
          <p:cNvPr id="9" name="Text 6"/>
          <p:cNvSpPr/>
          <p:nvPr/>
        </p:nvSpPr>
        <p:spPr>
          <a:xfrm>
            <a:off x="1207008" y="3319272"/>
            <a:ext cx="265176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0FB5A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BureauPort  </a:t>
            </a:r>
            <a:pPr indent="0" marL="0">
              <a:buNone/>
            </a:pPr>
            <a:r>
              <a:rPr lang="en-US" sz="900" dirty="0">
                <a:solidFill>
                  <a:srgbClr val="CADCFC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getScore(subject) · getReport(subject) · consent-gated</a:t>
            </a:r>
            <a:endParaRPr lang="en-US" sz="1100" dirty="0"/>
          </a:p>
        </p:txBody>
      </p:sp>
      <p:sp>
        <p:nvSpPr>
          <p:cNvPr id="10" name="Text 7"/>
          <p:cNvSpPr/>
          <p:nvPr/>
        </p:nvSpPr>
        <p:spPr>
          <a:xfrm>
            <a:off x="1097280" y="4142232"/>
            <a:ext cx="288036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E8A13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Providers  </a:t>
            </a:r>
            <a:pPr indent="0" marL="0">
              <a:buNone/>
            </a:pPr>
            <a:r>
              <a:rPr lang="en-US" sz="1100" dirty="0">
                <a:solidFill>
                  <a:srgbClr val="E4EC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eCIB (PK) · AECB (AE) · SIMAH (SA)</a:t>
            </a:r>
            <a:endParaRPr lang="en-US" sz="1100" dirty="0"/>
          </a:p>
        </p:txBody>
      </p:sp>
      <p:sp>
        <p:nvSpPr>
          <p:cNvPr id="11" name="Text 8"/>
          <p:cNvSpPr/>
          <p:nvPr/>
        </p:nvSpPr>
        <p:spPr>
          <a:xfrm>
            <a:off x="1097280" y="4818888"/>
            <a:ext cx="2880360" cy="12344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b="1" dirty="0">
                <a:solidFill>
                  <a:srgbClr val="0FB5A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Design note  </a:t>
            </a:r>
            <a:pPr indent="0" marL="0">
              <a:buNone/>
            </a:pPr>
            <a:r>
              <a:rPr lang="en-US" sz="105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Consent capture is a legal precondition — wire it through the E-Sign adapter; cache TTL per bureau licence</a:t>
            </a:r>
            <a:endParaRPr lang="en-US" sz="1050" dirty="0"/>
          </a:p>
        </p:txBody>
      </p:sp>
      <p:sp>
        <p:nvSpPr>
          <p:cNvPr id="12" name="Shape 9"/>
          <p:cNvSpPr/>
          <p:nvPr/>
        </p:nvSpPr>
        <p:spPr>
          <a:xfrm>
            <a:off x="4434840" y="1691640"/>
            <a:ext cx="3383280" cy="4480560"/>
          </a:xfrm>
          <a:prstGeom prst="roundRect">
            <a:avLst>
              <a:gd name="adj" fmla="val 2703"/>
            </a:avLst>
          </a:prstGeom>
          <a:solidFill>
            <a:srgbClr val="12294D"/>
          </a:solidFill>
          <a:ln w="15875">
            <a:solidFill>
              <a:srgbClr val="E8A13A"/>
            </a:solidFill>
            <a:prstDash val="solid"/>
          </a:ln>
          <a:effectLst>
            <a:outerShdw sx="100000" sy="100000" kx="0" ky="0" algn="bl" rotWithShape="0" blurRad="76200" dist="25400" dir="2700000">
              <a:srgbClr val="000000">
                <a:alpha val="14000"/>
              </a:srgbClr>
            </a:outerShdw>
          </a:effectLst>
        </p:spPr>
      </p:sp>
      <p:sp>
        <p:nvSpPr>
          <p:cNvPr id="13" name="Shape 10"/>
          <p:cNvSpPr/>
          <p:nvPr/>
        </p:nvSpPr>
        <p:spPr>
          <a:xfrm>
            <a:off x="4709160" y="1965960"/>
            <a:ext cx="713232" cy="713232"/>
          </a:xfrm>
          <a:prstGeom prst="ellipse">
            <a:avLst/>
          </a:prstGeom>
          <a:solidFill>
            <a:srgbClr val="E8A13A"/>
          </a:solidFill>
          <a:ln/>
          <a:effectLst>
            <a:outerShdw sx="100000" sy="100000" kx="0" ky="0" algn="bl" rotWithShape="0" blurRad="63500" dist="12700" dir="2700000">
              <a:srgbClr val="000000">
                <a:alpha val="16000"/>
              </a:srgbClr>
            </a:outerShdw>
          </a:effectLst>
        </p:spPr>
      </p:sp>
      <p:pic>
        <p:nvPicPr>
          <p:cNvPr id="14" name="Image 1" descr="/home/claude/work/icons/percent_w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8865" y="2165665"/>
            <a:ext cx="313822" cy="313822"/>
          </a:xfrm>
          <a:prstGeom prst="rect">
            <a:avLst/>
          </a:prstGeom>
        </p:spPr>
      </p:pic>
      <p:sp>
        <p:nvSpPr>
          <p:cNvPr id="15" name="Text 11"/>
          <p:cNvSpPr/>
          <p:nvPr/>
        </p:nvSpPr>
        <p:spPr>
          <a:xfrm>
            <a:off x="4709160" y="2788920"/>
            <a:ext cx="283464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Country Tax Computation</a:t>
            </a:r>
            <a:endParaRPr lang="en-US" sz="1600" dirty="0"/>
          </a:p>
        </p:txBody>
      </p:sp>
      <p:sp>
        <p:nvSpPr>
          <p:cNvPr id="16" name="Shape 12"/>
          <p:cNvSpPr/>
          <p:nvPr/>
        </p:nvSpPr>
        <p:spPr>
          <a:xfrm>
            <a:off x="4709160" y="3264408"/>
            <a:ext cx="2834640" cy="685800"/>
          </a:xfrm>
          <a:prstGeom prst="roundRect">
            <a:avLst>
              <a:gd name="adj" fmla="val 9333"/>
            </a:avLst>
          </a:prstGeom>
          <a:solidFill>
            <a:srgbClr val="0E2038"/>
          </a:solidFill>
          <a:ln w="9525">
            <a:solidFill>
              <a:srgbClr val="27476B"/>
            </a:solidFill>
            <a:prstDash val="solid"/>
          </a:ln>
        </p:spPr>
      </p:sp>
      <p:sp>
        <p:nvSpPr>
          <p:cNvPr id="17" name="Text 13"/>
          <p:cNvSpPr/>
          <p:nvPr/>
        </p:nvSpPr>
        <p:spPr>
          <a:xfrm>
            <a:off x="4818888" y="3319272"/>
            <a:ext cx="265176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0FB5A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TaxPort  </a:t>
            </a:r>
            <a:pPr indent="0" marL="0">
              <a:buNone/>
            </a:pPr>
            <a:r>
              <a:rPr lang="en-US" sz="900" dirty="0">
                <a:solidFill>
                  <a:srgbClr val="CADCFC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computeLevies(operation, amounts, country) → itemised lines</a:t>
            </a:r>
            <a:endParaRPr lang="en-US" sz="1100" dirty="0"/>
          </a:p>
        </p:txBody>
      </p:sp>
      <p:sp>
        <p:nvSpPr>
          <p:cNvPr id="18" name="Text 14"/>
          <p:cNvSpPr/>
          <p:nvPr/>
        </p:nvSpPr>
        <p:spPr>
          <a:xfrm>
            <a:off x="4709160" y="4142232"/>
            <a:ext cx="288036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E8A13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Providers  </a:t>
            </a:r>
            <a:pPr indent="0" marL="0">
              <a:buNone/>
            </a:pPr>
            <a:r>
              <a:rPr lang="en-US" sz="1100" dirty="0">
                <a:solidFill>
                  <a:srgbClr val="E4EC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FBR (PK) · FTA — VAT 5% (AE) · ZATCA — VAT 15% (SA)</a:t>
            </a:r>
            <a:endParaRPr lang="en-US" sz="1100" dirty="0"/>
          </a:p>
        </p:txBody>
      </p:sp>
      <p:sp>
        <p:nvSpPr>
          <p:cNvPr id="19" name="Text 15"/>
          <p:cNvSpPr/>
          <p:nvPr/>
        </p:nvSpPr>
        <p:spPr>
          <a:xfrm>
            <a:off x="4709160" y="4818888"/>
            <a:ext cx="2880360" cy="12344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b="1" dirty="0">
                <a:solidFill>
                  <a:srgbClr val="0FB5A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Design note  </a:t>
            </a:r>
            <a:pPr indent="0" marL="0">
              <a:buNone/>
            </a:pPr>
            <a:r>
              <a:rPr lang="en-US" sz="105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Pure, versioned rule tables per country pack; integer minor units; every quote line traceable to a rule version</a:t>
            </a:r>
            <a:endParaRPr lang="en-US" sz="1050" dirty="0"/>
          </a:p>
        </p:txBody>
      </p:sp>
      <p:sp>
        <p:nvSpPr>
          <p:cNvPr id="20" name="Shape 16"/>
          <p:cNvSpPr/>
          <p:nvPr/>
        </p:nvSpPr>
        <p:spPr>
          <a:xfrm>
            <a:off x="8046720" y="1691640"/>
            <a:ext cx="3383280" cy="4480560"/>
          </a:xfrm>
          <a:prstGeom prst="roundRect">
            <a:avLst>
              <a:gd name="adj" fmla="val 2703"/>
            </a:avLst>
          </a:prstGeom>
          <a:solidFill>
            <a:srgbClr val="12294D"/>
          </a:solidFill>
          <a:ln w="15875">
            <a:solidFill>
              <a:srgbClr val="E8A13A"/>
            </a:solidFill>
            <a:prstDash val="solid"/>
          </a:ln>
          <a:effectLst>
            <a:outerShdw sx="100000" sy="100000" kx="0" ky="0" algn="bl" rotWithShape="0" blurRad="76200" dist="25400" dir="2700000">
              <a:srgbClr val="000000">
                <a:alpha val="14000"/>
              </a:srgbClr>
            </a:outerShdw>
          </a:effectLst>
        </p:spPr>
      </p:sp>
      <p:sp>
        <p:nvSpPr>
          <p:cNvPr id="21" name="Shape 17"/>
          <p:cNvSpPr/>
          <p:nvPr/>
        </p:nvSpPr>
        <p:spPr>
          <a:xfrm>
            <a:off x="8321040" y="1965960"/>
            <a:ext cx="713232" cy="713232"/>
          </a:xfrm>
          <a:prstGeom prst="ellipse">
            <a:avLst/>
          </a:prstGeom>
          <a:solidFill>
            <a:srgbClr val="E8A13A"/>
          </a:solidFill>
          <a:ln/>
          <a:effectLst>
            <a:outerShdw sx="100000" sy="100000" kx="0" ky="0" algn="bl" rotWithShape="0" blurRad="63500" dist="12700" dir="2700000">
              <a:srgbClr val="000000">
                <a:alpha val="16000"/>
              </a:srgbClr>
            </a:outerShdw>
          </a:effectLst>
        </p:spPr>
      </p:sp>
      <p:pic>
        <p:nvPicPr>
          <p:cNvPr id="22" name="Image 2" descr="/home/claude/work/icons/esign_w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20745" y="2165665"/>
            <a:ext cx="313822" cy="313822"/>
          </a:xfrm>
          <a:prstGeom prst="rect">
            <a:avLst/>
          </a:prstGeom>
        </p:spPr>
      </p:pic>
      <p:sp>
        <p:nvSpPr>
          <p:cNvPr id="23" name="Text 18"/>
          <p:cNvSpPr/>
          <p:nvPr/>
        </p:nvSpPr>
        <p:spPr>
          <a:xfrm>
            <a:off x="8321040" y="2788920"/>
            <a:ext cx="283464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E-Signature / Consent</a:t>
            </a:r>
            <a:endParaRPr lang="en-US" sz="1600" dirty="0"/>
          </a:p>
        </p:txBody>
      </p:sp>
      <p:sp>
        <p:nvSpPr>
          <p:cNvPr id="24" name="Shape 19"/>
          <p:cNvSpPr/>
          <p:nvPr/>
        </p:nvSpPr>
        <p:spPr>
          <a:xfrm>
            <a:off x="8321040" y="3264408"/>
            <a:ext cx="2834640" cy="685800"/>
          </a:xfrm>
          <a:prstGeom prst="roundRect">
            <a:avLst>
              <a:gd name="adj" fmla="val 9333"/>
            </a:avLst>
          </a:prstGeom>
          <a:solidFill>
            <a:srgbClr val="0E2038"/>
          </a:solidFill>
          <a:ln w="9525">
            <a:solidFill>
              <a:srgbClr val="27476B"/>
            </a:solidFill>
            <a:prstDash val="solid"/>
          </a:ln>
        </p:spPr>
      </p:sp>
      <p:sp>
        <p:nvSpPr>
          <p:cNvPr id="25" name="Text 20"/>
          <p:cNvSpPr/>
          <p:nvPr/>
        </p:nvSpPr>
        <p:spPr>
          <a:xfrm>
            <a:off x="8430768" y="3319272"/>
            <a:ext cx="265176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0FB5AE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SignaturePort  </a:t>
            </a:r>
            <a:pPr indent="0" marL="0">
              <a:buNone/>
            </a:pPr>
            <a:r>
              <a:rPr lang="en-US" sz="900" dirty="0">
                <a:solidFill>
                  <a:srgbClr val="CADCFC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createEnvelope(docs, signers) · status · evidence bundle</a:t>
            </a:r>
            <a:endParaRPr lang="en-US" sz="1100" dirty="0"/>
          </a:p>
        </p:txBody>
      </p:sp>
      <p:sp>
        <p:nvSpPr>
          <p:cNvPr id="26" name="Text 21"/>
          <p:cNvSpPr/>
          <p:nvPr/>
        </p:nvSpPr>
        <p:spPr>
          <a:xfrm>
            <a:off x="8321040" y="4142232"/>
            <a:ext cx="288036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E8A13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Providers  </a:t>
            </a:r>
            <a:pPr indent="0" marL="0">
              <a:buNone/>
            </a:pPr>
            <a:r>
              <a:rPr lang="en-US" sz="1100" dirty="0">
                <a:solidFill>
                  <a:srgbClr val="E4EC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UAE Pass signature (AE) · Nafath (SA) · ETO-2002 basis (PK)</a:t>
            </a:r>
            <a:endParaRPr lang="en-US" sz="1100" dirty="0"/>
          </a:p>
        </p:txBody>
      </p:sp>
      <p:sp>
        <p:nvSpPr>
          <p:cNvPr id="27" name="Text 22"/>
          <p:cNvSpPr/>
          <p:nvPr/>
        </p:nvSpPr>
        <p:spPr>
          <a:xfrm>
            <a:off x="8321040" y="4818888"/>
            <a:ext cx="2880360" cy="12344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b="1" dirty="0">
                <a:solidFill>
                  <a:srgbClr val="0FB5A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Design note  </a:t>
            </a:r>
            <a:pPr indent="0" marL="0">
              <a:buNone/>
            </a:pPr>
            <a:r>
              <a:rPr lang="en-US" sz="105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Evidence bundle (who/what/when/how) stored per residency rules — it is the legal artefact for policies and mandates</a:t>
            </a:r>
            <a:endParaRPr lang="en-US" sz="1050" dirty="0"/>
          </a:p>
        </p:txBody>
      </p:sp>
      <p:sp>
        <p:nvSpPr>
          <p:cNvPr id="28" name="Text 23"/>
          <p:cNvSpPr/>
          <p:nvPr/>
        </p:nvSpPr>
        <p:spPr>
          <a:xfrm>
            <a:off x="11457432" y="6400800"/>
            <a:ext cx="457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5B6B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10</a:t>
            </a:r>
            <a:endParaRPr lang="en-US" sz="10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22960" y="502920"/>
            <a:ext cx="8229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300" kern="0" dirty="0">
                <a:solidFill>
                  <a:srgbClr val="186A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TAKAFUL ON SHARED ADAPTERS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822960" y="822960"/>
            <a:ext cx="1069848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1E2A38"/>
                </a:solidFill>
                <a:latin typeface="Century Schoolbook" pitchFamily="34" charset="0"/>
                <a:ea typeface="Century Schoolbook" pitchFamily="34" charset="-122"/>
                <a:cs typeface="Century Schoolbook" pitchFamily="34" charset="-120"/>
              </a:rPr>
              <a:t>Two journeys, mostly pre-built plumbing</a:t>
            </a:r>
            <a:endParaRPr lang="en-US" sz="2600" dirty="0"/>
          </a:p>
        </p:txBody>
      </p:sp>
      <p:sp>
        <p:nvSpPr>
          <p:cNvPr id="4" name="Text 2"/>
          <p:cNvSpPr/>
          <p:nvPr/>
        </p:nvSpPr>
        <p:spPr>
          <a:xfrm>
            <a:off x="822960" y="1673352"/>
            <a:ext cx="100584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86A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JOURNEY 1 — POLICY ISSUANCE &amp; CONTRIBUTION</a:t>
            </a:r>
            <a:endParaRPr lang="en-US" sz="1400" dirty="0"/>
          </a:p>
        </p:txBody>
      </p:sp>
      <p:sp>
        <p:nvSpPr>
          <p:cNvPr id="5" name="Shape 3"/>
          <p:cNvSpPr/>
          <p:nvPr/>
        </p:nvSpPr>
        <p:spPr>
          <a:xfrm>
            <a:off x="822960" y="2057400"/>
            <a:ext cx="1266444" cy="1051560"/>
          </a:xfrm>
          <a:prstGeom prst="chevron">
            <a:avLst/>
          </a:prstGeom>
          <a:solidFill>
            <a:srgbClr val="E9F7EF"/>
          </a:solidFill>
          <a:ln w="12700">
            <a:solidFill>
              <a:srgbClr val="1E8449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932688" y="2057400"/>
            <a:ext cx="1156716" cy="10515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lnSpc>
                <a:spcPts val="1200"/>
              </a:lnSpc>
              <a:buNone/>
            </a:pPr>
            <a:r>
              <a:rPr lang="en-US" sz="1000" b="1" dirty="0">
                <a:solidFill>
                  <a:srgbClr val="186A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Participant applies</a:t>
            </a:r>
            <a:endParaRPr lang="en-US" sz="1000" dirty="0"/>
          </a:p>
        </p:txBody>
      </p:sp>
      <p:sp>
        <p:nvSpPr>
          <p:cNvPr id="7" name="Shape 5"/>
          <p:cNvSpPr/>
          <p:nvPr/>
        </p:nvSpPr>
        <p:spPr>
          <a:xfrm>
            <a:off x="2144268" y="2057400"/>
            <a:ext cx="1266444" cy="1051560"/>
          </a:xfrm>
          <a:prstGeom prst="chevron">
            <a:avLst/>
          </a:prstGeom>
          <a:solidFill>
            <a:srgbClr val="EAF1F4"/>
          </a:solidFill>
          <a:ln w="12700">
            <a:solidFill>
              <a:srgbClr val="A9C6E8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2253996" y="2057400"/>
            <a:ext cx="1156716" cy="10515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lnSpc>
                <a:spcPts val="1200"/>
              </a:lnSpc>
              <a:buNone/>
            </a:pPr>
            <a:r>
              <a:rPr lang="en-US" sz="1000" b="1" dirty="0">
                <a:solidFill>
                  <a:srgbClr val="1B4F7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KYC / Onboarding</a:t>
            </a:r>
            <a:endParaRPr lang="en-US" sz="1000" dirty="0"/>
          </a:p>
          <a:p>
            <a:pPr algn="ctr" indent="0" marL="0">
              <a:lnSpc>
                <a:spcPts val="1200"/>
              </a:lnSpc>
              <a:buNone/>
            </a:pPr>
            <a:r>
              <a:rPr lang="en-US" sz="1000" b="1" dirty="0">
                <a:solidFill>
                  <a:srgbClr val="1B4F7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(Identity)</a:t>
            </a:r>
            <a:endParaRPr lang="en-US" sz="1000" dirty="0"/>
          </a:p>
        </p:txBody>
      </p:sp>
      <p:sp>
        <p:nvSpPr>
          <p:cNvPr id="9" name="Shape 7"/>
          <p:cNvSpPr/>
          <p:nvPr/>
        </p:nvSpPr>
        <p:spPr>
          <a:xfrm>
            <a:off x="3465576" y="2057400"/>
            <a:ext cx="1266444" cy="1051560"/>
          </a:xfrm>
          <a:prstGeom prst="chevron">
            <a:avLst/>
          </a:prstGeom>
          <a:solidFill>
            <a:srgbClr val="EAF1F4"/>
          </a:solidFill>
          <a:ln w="12700">
            <a:solidFill>
              <a:srgbClr val="A9C6E8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3575304" y="2057400"/>
            <a:ext cx="1156716" cy="10515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lnSpc>
                <a:spcPts val="1200"/>
              </a:lnSpc>
              <a:buNone/>
            </a:pPr>
            <a:r>
              <a:rPr lang="en-US" sz="1000" b="1" dirty="0">
                <a:solidFill>
                  <a:srgbClr val="1B4F7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Sanctions / AML</a:t>
            </a:r>
            <a:endParaRPr lang="en-US" sz="1000" dirty="0"/>
          </a:p>
          <a:p>
            <a:pPr algn="ctr" indent="0" marL="0">
              <a:lnSpc>
                <a:spcPts val="1200"/>
              </a:lnSpc>
              <a:buNone/>
            </a:pPr>
            <a:r>
              <a:rPr lang="en-US" sz="1000" b="1" dirty="0">
                <a:solidFill>
                  <a:srgbClr val="1B4F7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(Screening)</a:t>
            </a:r>
            <a:endParaRPr lang="en-US" sz="1000" dirty="0"/>
          </a:p>
        </p:txBody>
      </p:sp>
      <p:sp>
        <p:nvSpPr>
          <p:cNvPr id="11" name="Shape 9"/>
          <p:cNvSpPr/>
          <p:nvPr/>
        </p:nvSpPr>
        <p:spPr>
          <a:xfrm>
            <a:off x="4786884" y="2057400"/>
            <a:ext cx="1266444" cy="1051560"/>
          </a:xfrm>
          <a:prstGeom prst="chevron">
            <a:avLst/>
          </a:prstGeom>
          <a:solidFill>
            <a:srgbClr val="FDEBD0"/>
          </a:solidFill>
          <a:ln w="12700">
            <a:solidFill>
              <a:srgbClr val="E8A13A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4896612" y="2057400"/>
            <a:ext cx="1156716" cy="10515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lnSpc>
                <a:spcPts val="1200"/>
              </a:lnSpc>
              <a:buNone/>
            </a:pPr>
            <a:r>
              <a:rPr lang="en-US" sz="1000" b="1" dirty="0">
                <a:solidFill>
                  <a:srgbClr val="B9770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Risk score</a:t>
            </a:r>
            <a:endParaRPr lang="en-US" sz="1000" dirty="0"/>
          </a:p>
          <a:p>
            <a:pPr algn="ctr" indent="0" marL="0">
              <a:lnSpc>
                <a:spcPts val="1200"/>
              </a:lnSpc>
              <a:buNone/>
            </a:pPr>
            <a:r>
              <a:rPr lang="en-US" sz="1000" b="1" dirty="0">
                <a:solidFill>
                  <a:srgbClr val="B9770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(Bureau ★)</a:t>
            </a:r>
            <a:endParaRPr lang="en-US" sz="1000" dirty="0"/>
          </a:p>
        </p:txBody>
      </p:sp>
      <p:sp>
        <p:nvSpPr>
          <p:cNvPr id="13" name="Shape 11"/>
          <p:cNvSpPr/>
          <p:nvPr/>
        </p:nvSpPr>
        <p:spPr>
          <a:xfrm>
            <a:off x="6108192" y="2057400"/>
            <a:ext cx="1266444" cy="1051560"/>
          </a:xfrm>
          <a:prstGeom prst="chevron">
            <a:avLst/>
          </a:prstGeom>
          <a:solidFill>
            <a:srgbClr val="FDEBD0"/>
          </a:solidFill>
          <a:ln w="12700">
            <a:solidFill>
              <a:srgbClr val="E8A13A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6217920" y="2057400"/>
            <a:ext cx="1156716" cy="10515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lnSpc>
                <a:spcPts val="1200"/>
              </a:lnSpc>
              <a:buNone/>
            </a:pPr>
            <a:r>
              <a:rPr lang="en-US" sz="1000" b="1" dirty="0">
                <a:solidFill>
                  <a:srgbClr val="B9770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Quote + VAT/levies</a:t>
            </a:r>
            <a:endParaRPr lang="en-US" sz="1000" dirty="0"/>
          </a:p>
          <a:p>
            <a:pPr algn="ctr" indent="0" marL="0">
              <a:lnSpc>
                <a:spcPts val="1200"/>
              </a:lnSpc>
              <a:buNone/>
            </a:pPr>
            <a:r>
              <a:rPr lang="en-US" sz="1000" b="1" dirty="0">
                <a:solidFill>
                  <a:srgbClr val="B9770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(Tax ★)</a:t>
            </a:r>
            <a:endParaRPr lang="en-US" sz="1000" dirty="0"/>
          </a:p>
        </p:txBody>
      </p:sp>
      <p:sp>
        <p:nvSpPr>
          <p:cNvPr id="15" name="Shape 13"/>
          <p:cNvSpPr/>
          <p:nvPr/>
        </p:nvSpPr>
        <p:spPr>
          <a:xfrm>
            <a:off x="7429500" y="2057400"/>
            <a:ext cx="1266444" cy="1051560"/>
          </a:xfrm>
          <a:prstGeom prst="chevron">
            <a:avLst/>
          </a:prstGeom>
          <a:solidFill>
            <a:srgbClr val="FDEBD0"/>
          </a:solidFill>
          <a:ln w="12700">
            <a:solidFill>
              <a:srgbClr val="E8A13A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7539228" y="2057400"/>
            <a:ext cx="1156716" cy="10515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lnSpc>
                <a:spcPts val="1200"/>
              </a:lnSpc>
              <a:buNone/>
            </a:pPr>
            <a:r>
              <a:rPr lang="en-US" sz="1000" b="1" dirty="0">
                <a:solidFill>
                  <a:srgbClr val="B9770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Policy + wakala docs</a:t>
            </a:r>
            <a:endParaRPr lang="en-US" sz="1000" dirty="0"/>
          </a:p>
          <a:p>
            <a:pPr algn="ctr" indent="0" marL="0">
              <a:lnSpc>
                <a:spcPts val="1200"/>
              </a:lnSpc>
              <a:buNone/>
            </a:pPr>
            <a:r>
              <a:rPr lang="en-US" sz="1000" b="1" dirty="0">
                <a:solidFill>
                  <a:srgbClr val="B9770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(E-Sign ★)</a:t>
            </a:r>
            <a:endParaRPr lang="en-US" sz="1000" dirty="0"/>
          </a:p>
        </p:txBody>
      </p:sp>
      <p:sp>
        <p:nvSpPr>
          <p:cNvPr id="17" name="Shape 15"/>
          <p:cNvSpPr/>
          <p:nvPr/>
        </p:nvSpPr>
        <p:spPr>
          <a:xfrm>
            <a:off x="8750808" y="2057400"/>
            <a:ext cx="1266444" cy="1051560"/>
          </a:xfrm>
          <a:prstGeom prst="chevron">
            <a:avLst/>
          </a:prstGeom>
          <a:solidFill>
            <a:srgbClr val="EAF1F4"/>
          </a:solidFill>
          <a:ln w="12700">
            <a:solidFill>
              <a:srgbClr val="A9C6E8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8860536" y="2057400"/>
            <a:ext cx="1156716" cy="10515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lnSpc>
                <a:spcPts val="1200"/>
              </a:lnSpc>
              <a:buNone/>
            </a:pPr>
            <a:r>
              <a:rPr lang="en-US" sz="1000" b="1" dirty="0">
                <a:solidFill>
                  <a:srgbClr val="1B4F7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Collect contribution</a:t>
            </a:r>
            <a:endParaRPr lang="en-US" sz="1000" dirty="0"/>
          </a:p>
          <a:p>
            <a:pPr algn="ctr" indent="0" marL="0">
              <a:lnSpc>
                <a:spcPts val="1200"/>
              </a:lnSpc>
              <a:buNone/>
            </a:pPr>
            <a:r>
              <a:rPr lang="en-US" sz="1000" b="1" dirty="0">
                <a:solidFill>
                  <a:srgbClr val="1B4F7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(Rails)</a:t>
            </a:r>
            <a:endParaRPr lang="en-US" sz="1000" dirty="0"/>
          </a:p>
        </p:txBody>
      </p:sp>
      <p:sp>
        <p:nvSpPr>
          <p:cNvPr id="19" name="Shape 17"/>
          <p:cNvSpPr/>
          <p:nvPr/>
        </p:nvSpPr>
        <p:spPr>
          <a:xfrm>
            <a:off x="10072116" y="2057400"/>
            <a:ext cx="1266444" cy="1051560"/>
          </a:xfrm>
          <a:prstGeom prst="chevron">
            <a:avLst/>
          </a:prstGeom>
          <a:solidFill>
            <a:srgbClr val="EAF1F4"/>
          </a:solidFill>
          <a:ln w="12700">
            <a:solidFill>
              <a:srgbClr val="A9C6E8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10181844" y="2057400"/>
            <a:ext cx="1156716" cy="10515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lnSpc>
                <a:spcPts val="1200"/>
              </a:lnSpc>
              <a:buNone/>
            </a:pPr>
            <a:r>
              <a:rPr lang="en-US" sz="1000" b="1" dirty="0">
                <a:solidFill>
                  <a:srgbClr val="1B4F7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Welcome + schedule</a:t>
            </a:r>
            <a:endParaRPr lang="en-US" sz="1000" dirty="0"/>
          </a:p>
          <a:p>
            <a:pPr algn="ctr" indent="0" marL="0">
              <a:lnSpc>
                <a:spcPts val="1200"/>
              </a:lnSpc>
              <a:buNone/>
            </a:pPr>
            <a:r>
              <a:rPr lang="en-US" sz="1000" b="1" dirty="0">
                <a:solidFill>
                  <a:srgbClr val="1B4F7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(Notify)</a:t>
            </a:r>
            <a:endParaRPr lang="en-US" sz="1000" dirty="0"/>
          </a:p>
        </p:txBody>
      </p:sp>
      <p:sp>
        <p:nvSpPr>
          <p:cNvPr id="21" name="Text 19"/>
          <p:cNvSpPr/>
          <p:nvPr/>
        </p:nvSpPr>
        <p:spPr>
          <a:xfrm>
            <a:off x="822960" y="3685032"/>
            <a:ext cx="100584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A7E7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JOURNEY 2 — CLAIM TO PAYOUT</a:t>
            </a:r>
            <a:endParaRPr lang="en-US" sz="1400" dirty="0"/>
          </a:p>
        </p:txBody>
      </p:sp>
      <p:sp>
        <p:nvSpPr>
          <p:cNvPr id="22" name="Shape 20"/>
          <p:cNvSpPr/>
          <p:nvPr/>
        </p:nvSpPr>
        <p:spPr>
          <a:xfrm>
            <a:off x="822960" y="4069080"/>
            <a:ext cx="1706880" cy="1051560"/>
          </a:xfrm>
          <a:prstGeom prst="chevron">
            <a:avLst/>
          </a:prstGeom>
          <a:solidFill>
            <a:srgbClr val="E9F7EF"/>
          </a:solidFill>
          <a:ln w="12700">
            <a:solidFill>
              <a:srgbClr val="1E8449"/>
            </a:solidFill>
            <a:prstDash val="solid"/>
          </a:ln>
        </p:spPr>
      </p:sp>
      <p:sp>
        <p:nvSpPr>
          <p:cNvPr id="23" name="Text 21"/>
          <p:cNvSpPr/>
          <p:nvPr/>
        </p:nvSpPr>
        <p:spPr>
          <a:xfrm>
            <a:off x="932688" y="4069080"/>
            <a:ext cx="1597152" cy="10515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lnSpc>
                <a:spcPts val="1200"/>
              </a:lnSpc>
              <a:buNone/>
            </a:pPr>
            <a:r>
              <a:rPr lang="en-US" sz="1000" b="1" dirty="0">
                <a:solidFill>
                  <a:srgbClr val="186A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Claim intake</a:t>
            </a:r>
            <a:endParaRPr lang="en-US" sz="1000" dirty="0"/>
          </a:p>
          <a:p>
            <a:pPr algn="ctr" indent="0" marL="0">
              <a:lnSpc>
                <a:spcPts val="1200"/>
              </a:lnSpc>
              <a:buNone/>
            </a:pPr>
            <a:r>
              <a:rPr lang="en-US" sz="1000" b="1" dirty="0">
                <a:solidFill>
                  <a:srgbClr val="186A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+ evidence</a:t>
            </a:r>
            <a:endParaRPr lang="en-US" sz="1000" dirty="0"/>
          </a:p>
        </p:txBody>
      </p:sp>
      <p:sp>
        <p:nvSpPr>
          <p:cNvPr id="24" name="Shape 22"/>
          <p:cNvSpPr/>
          <p:nvPr/>
        </p:nvSpPr>
        <p:spPr>
          <a:xfrm>
            <a:off x="2584704" y="4069080"/>
            <a:ext cx="1706880" cy="1051560"/>
          </a:xfrm>
          <a:prstGeom prst="chevron">
            <a:avLst/>
          </a:prstGeom>
          <a:solidFill>
            <a:srgbClr val="FDEBD0"/>
          </a:solidFill>
          <a:ln w="12700">
            <a:solidFill>
              <a:srgbClr val="E8A13A"/>
            </a:solidFill>
            <a:prstDash val="solid"/>
          </a:ln>
        </p:spPr>
      </p:sp>
      <p:sp>
        <p:nvSpPr>
          <p:cNvPr id="25" name="Text 23"/>
          <p:cNvSpPr/>
          <p:nvPr/>
        </p:nvSpPr>
        <p:spPr>
          <a:xfrm>
            <a:off x="2694432" y="4069080"/>
            <a:ext cx="1597152" cy="10515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lnSpc>
                <a:spcPts val="1200"/>
              </a:lnSpc>
              <a:buNone/>
            </a:pPr>
            <a:r>
              <a:rPr lang="en-US" sz="1000" b="1" dirty="0">
                <a:solidFill>
                  <a:srgbClr val="B9770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Claim form / consent</a:t>
            </a:r>
            <a:endParaRPr lang="en-US" sz="1000" dirty="0"/>
          </a:p>
          <a:p>
            <a:pPr algn="ctr" indent="0" marL="0">
              <a:lnSpc>
                <a:spcPts val="1200"/>
              </a:lnSpc>
              <a:buNone/>
            </a:pPr>
            <a:r>
              <a:rPr lang="en-US" sz="1000" b="1" dirty="0">
                <a:solidFill>
                  <a:srgbClr val="B9770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(E-Sign ★)</a:t>
            </a:r>
            <a:endParaRPr lang="en-US" sz="1000" dirty="0"/>
          </a:p>
        </p:txBody>
      </p:sp>
      <p:sp>
        <p:nvSpPr>
          <p:cNvPr id="26" name="Shape 24"/>
          <p:cNvSpPr/>
          <p:nvPr/>
        </p:nvSpPr>
        <p:spPr>
          <a:xfrm>
            <a:off x="4346448" y="4069080"/>
            <a:ext cx="1706880" cy="1051560"/>
          </a:xfrm>
          <a:prstGeom prst="chevron">
            <a:avLst/>
          </a:prstGeom>
          <a:solidFill>
            <a:srgbClr val="EAF1F4"/>
          </a:solidFill>
          <a:ln w="12700">
            <a:solidFill>
              <a:srgbClr val="A9C6E8"/>
            </a:solidFill>
            <a:prstDash val="solid"/>
          </a:ln>
        </p:spPr>
      </p:sp>
      <p:sp>
        <p:nvSpPr>
          <p:cNvPr id="27" name="Text 25"/>
          <p:cNvSpPr/>
          <p:nvPr/>
        </p:nvSpPr>
        <p:spPr>
          <a:xfrm>
            <a:off x="4456176" y="4069080"/>
            <a:ext cx="1597152" cy="10515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lnSpc>
                <a:spcPts val="1200"/>
              </a:lnSpc>
              <a:buNone/>
            </a:pPr>
            <a:r>
              <a:rPr lang="en-US" sz="1000" b="1" dirty="0">
                <a:solidFill>
                  <a:srgbClr val="1B4F7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Payee screening</a:t>
            </a:r>
            <a:endParaRPr lang="en-US" sz="1000" dirty="0"/>
          </a:p>
          <a:p>
            <a:pPr algn="ctr" indent="0" marL="0">
              <a:lnSpc>
                <a:spcPts val="1200"/>
              </a:lnSpc>
              <a:buNone/>
            </a:pPr>
            <a:r>
              <a:rPr lang="en-US" sz="1000" b="1" dirty="0">
                <a:solidFill>
                  <a:srgbClr val="1B4F7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(Screening)</a:t>
            </a:r>
            <a:endParaRPr lang="en-US" sz="1000" dirty="0"/>
          </a:p>
        </p:txBody>
      </p:sp>
      <p:sp>
        <p:nvSpPr>
          <p:cNvPr id="28" name="Shape 26"/>
          <p:cNvSpPr/>
          <p:nvPr/>
        </p:nvSpPr>
        <p:spPr>
          <a:xfrm>
            <a:off x="6108192" y="4069080"/>
            <a:ext cx="1706880" cy="1051560"/>
          </a:xfrm>
          <a:prstGeom prst="chevron">
            <a:avLst/>
          </a:prstGeom>
          <a:solidFill>
            <a:srgbClr val="E9F7EF"/>
          </a:solidFill>
          <a:ln w="12700">
            <a:solidFill>
              <a:srgbClr val="1E8449"/>
            </a:solidFill>
            <a:prstDash val="solid"/>
          </a:ln>
        </p:spPr>
      </p:sp>
      <p:sp>
        <p:nvSpPr>
          <p:cNvPr id="29" name="Text 27"/>
          <p:cNvSpPr/>
          <p:nvPr/>
        </p:nvSpPr>
        <p:spPr>
          <a:xfrm>
            <a:off x="6217920" y="4069080"/>
            <a:ext cx="1597152" cy="10515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lnSpc>
                <a:spcPts val="1200"/>
              </a:lnSpc>
              <a:buNone/>
            </a:pPr>
            <a:r>
              <a:rPr lang="en-US" sz="1000" b="1" dirty="0">
                <a:solidFill>
                  <a:srgbClr val="186A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Assessment</a:t>
            </a:r>
            <a:endParaRPr lang="en-US" sz="1000" dirty="0"/>
          </a:p>
          <a:p>
            <a:pPr algn="ctr" indent="0" marL="0">
              <a:lnSpc>
                <a:spcPts val="1200"/>
              </a:lnSpc>
              <a:buNone/>
            </a:pPr>
            <a:r>
              <a:rPr lang="en-US" sz="1000" b="1" dirty="0">
                <a:solidFill>
                  <a:srgbClr val="186A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(Takaful app)</a:t>
            </a:r>
            <a:endParaRPr lang="en-US" sz="1000" dirty="0"/>
          </a:p>
        </p:txBody>
      </p:sp>
      <p:sp>
        <p:nvSpPr>
          <p:cNvPr id="30" name="Shape 28"/>
          <p:cNvSpPr/>
          <p:nvPr/>
        </p:nvSpPr>
        <p:spPr>
          <a:xfrm>
            <a:off x="7869936" y="4069080"/>
            <a:ext cx="1706880" cy="1051560"/>
          </a:xfrm>
          <a:prstGeom prst="chevron">
            <a:avLst/>
          </a:prstGeom>
          <a:solidFill>
            <a:srgbClr val="EAF1F4"/>
          </a:solidFill>
          <a:ln w="12700">
            <a:solidFill>
              <a:srgbClr val="A9C6E8"/>
            </a:solidFill>
            <a:prstDash val="solid"/>
          </a:ln>
        </p:spPr>
      </p:sp>
      <p:sp>
        <p:nvSpPr>
          <p:cNvPr id="31" name="Text 29"/>
          <p:cNvSpPr/>
          <p:nvPr/>
        </p:nvSpPr>
        <p:spPr>
          <a:xfrm>
            <a:off x="7979664" y="4069080"/>
            <a:ext cx="1597152" cy="10515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lnSpc>
                <a:spcPts val="1200"/>
              </a:lnSpc>
              <a:buNone/>
            </a:pPr>
            <a:r>
              <a:rPr lang="en-US" sz="1000" b="1" dirty="0">
                <a:solidFill>
                  <a:srgbClr val="1B4F7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Claim payout</a:t>
            </a:r>
            <a:endParaRPr lang="en-US" sz="1000" dirty="0"/>
          </a:p>
          <a:p>
            <a:pPr algn="ctr" indent="0" marL="0">
              <a:lnSpc>
                <a:spcPts val="1200"/>
              </a:lnSpc>
              <a:buNone/>
            </a:pPr>
            <a:r>
              <a:rPr lang="en-US" sz="1000" b="1" dirty="0">
                <a:solidFill>
                  <a:srgbClr val="1B4F7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(Rails)</a:t>
            </a:r>
            <a:endParaRPr lang="en-US" sz="1000" dirty="0"/>
          </a:p>
        </p:txBody>
      </p:sp>
      <p:sp>
        <p:nvSpPr>
          <p:cNvPr id="32" name="Shape 30"/>
          <p:cNvSpPr/>
          <p:nvPr/>
        </p:nvSpPr>
        <p:spPr>
          <a:xfrm>
            <a:off x="9631680" y="4069080"/>
            <a:ext cx="1706880" cy="1051560"/>
          </a:xfrm>
          <a:prstGeom prst="chevron">
            <a:avLst/>
          </a:prstGeom>
          <a:solidFill>
            <a:srgbClr val="EAF1F4"/>
          </a:solidFill>
          <a:ln w="12700">
            <a:solidFill>
              <a:srgbClr val="A9C6E8"/>
            </a:solidFill>
            <a:prstDash val="solid"/>
          </a:ln>
        </p:spPr>
      </p:sp>
      <p:sp>
        <p:nvSpPr>
          <p:cNvPr id="33" name="Text 31"/>
          <p:cNvSpPr/>
          <p:nvPr/>
        </p:nvSpPr>
        <p:spPr>
          <a:xfrm>
            <a:off x="9741408" y="4069080"/>
            <a:ext cx="1597152" cy="10515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lnSpc>
                <a:spcPts val="1200"/>
              </a:lnSpc>
              <a:buNone/>
            </a:pPr>
            <a:r>
              <a:rPr lang="en-US" sz="1000" b="1" dirty="0">
                <a:solidFill>
                  <a:srgbClr val="1B4F7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Status updates</a:t>
            </a:r>
            <a:endParaRPr lang="en-US" sz="1000" dirty="0"/>
          </a:p>
          <a:p>
            <a:pPr algn="ctr" indent="0" marL="0">
              <a:lnSpc>
                <a:spcPts val="1200"/>
              </a:lnSpc>
              <a:buNone/>
            </a:pPr>
            <a:r>
              <a:rPr lang="en-US" sz="1000" b="1" dirty="0">
                <a:solidFill>
                  <a:srgbClr val="1B4F7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(Notify)</a:t>
            </a:r>
            <a:endParaRPr lang="en-US" sz="1000" dirty="0"/>
          </a:p>
        </p:txBody>
      </p:sp>
      <p:sp>
        <p:nvSpPr>
          <p:cNvPr id="34" name="Shape 32"/>
          <p:cNvSpPr/>
          <p:nvPr/>
        </p:nvSpPr>
        <p:spPr>
          <a:xfrm>
            <a:off x="822960" y="5623560"/>
            <a:ext cx="292608" cy="201168"/>
          </a:xfrm>
          <a:prstGeom prst="rect">
            <a:avLst/>
          </a:prstGeom>
          <a:solidFill>
            <a:srgbClr val="EAF1F4"/>
          </a:solidFill>
          <a:ln w="12700">
            <a:solidFill>
              <a:srgbClr val="A9C6E8"/>
            </a:solidFill>
            <a:prstDash val="solid"/>
          </a:ln>
        </p:spPr>
      </p:sp>
      <p:sp>
        <p:nvSpPr>
          <p:cNvPr id="35" name="Text 33"/>
          <p:cNvSpPr/>
          <p:nvPr/>
        </p:nvSpPr>
        <p:spPr>
          <a:xfrm>
            <a:off x="1207008" y="5541264"/>
            <a:ext cx="2834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5B6B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Shared adapter — already designed</a:t>
            </a:r>
            <a:endParaRPr lang="en-US" sz="1100" dirty="0"/>
          </a:p>
        </p:txBody>
      </p:sp>
      <p:sp>
        <p:nvSpPr>
          <p:cNvPr id="36" name="Shape 34"/>
          <p:cNvSpPr/>
          <p:nvPr/>
        </p:nvSpPr>
        <p:spPr>
          <a:xfrm>
            <a:off x="4114800" y="5623560"/>
            <a:ext cx="292608" cy="201168"/>
          </a:xfrm>
          <a:prstGeom prst="rect">
            <a:avLst/>
          </a:prstGeom>
          <a:solidFill>
            <a:srgbClr val="FDEBD0"/>
          </a:solidFill>
          <a:ln w="12700">
            <a:solidFill>
              <a:srgbClr val="E8A13A"/>
            </a:solidFill>
            <a:prstDash val="solid"/>
          </a:ln>
        </p:spPr>
      </p:sp>
      <p:sp>
        <p:nvSpPr>
          <p:cNvPr id="37" name="Text 35"/>
          <p:cNvSpPr/>
          <p:nvPr/>
        </p:nvSpPr>
        <p:spPr>
          <a:xfrm>
            <a:off x="4498848" y="5541264"/>
            <a:ext cx="2834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5B6B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Shared adapter — new ★</a:t>
            </a:r>
            <a:endParaRPr lang="en-US" sz="1100" dirty="0"/>
          </a:p>
        </p:txBody>
      </p:sp>
      <p:sp>
        <p:nvSpPr>
          <p:cNvPr id="38" name="Shape 36"/>
          <p:cNvSpPr/>
          <p:nvPr/>
        </p:nvSpPr>
        <p:spPr>
          <a:xfrm>
            <a:off x="7406640" y="5623560"/>
            <a:ext cx="292608" cy="201168"/>
          </a:xfrm>
          <a:prstGeom prst="rect">
            <a:avLst/>
          </a:prstGeom>
          <a:solidFill>
            <a:srgbClr val="E9F7EF"/>
          </a:solidFill>
          <a:ln w="12700">
            <a:solidFill>
              <a:srgbClr val="1E8449"/>
            </a:solidFill>
            <a:prstDash val="solid"/>
          </a:ln>
        </p:spPr>
      </p:sp>
      <p:sp>
        <p:nvSpPr>
          <p:cNvPr id="39" name="Text 37"/>
          <p:cNvSpPr/>
          <p:nvPr/>
        </p:nvSpPr>
        <p:spPr>
          <a:xfrm>
            <a:off x="7790688" y="5541264"/>
            <a:ext cx="28346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5B6B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Takaful app logic</a:t>
            </a:r>
            <a:endParaRPr lang="en-US" sz="1100" dirty="0"/>
          </a:p>
        </p:txBody>
      </p:sp>
      <p:sp>
        <p:nvSpPr>
          <p:cNvPr id="40" name="Text 38"/>
          <p:cNvSpPr/>
          <p:nvPr/>
        </p:nvSpPr>
        <p:spPr>
          <a:xfrm>
            <a:off x="822960" y="6126480"/>
            <a:ext cx="105156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i="1" dirty="0">
                <a:solidFill>
                  <a:srgbClr val="5B6B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Of 14 journey steps, only the assessment and intake are Takaful-specific logic — everything else is the shared platform.</a:t>
            </a:r>
            <a:endParaRPr lang="en-US" sz="1200" dirty="0"/>
          </a:p>
        </p:txBody>
      </p:sp>
      <p:sp>
        <p:nvSpPr>
          <p:cNvPr id="41" name="Text 39"/>
          <p:cNvSpPr/>
          <p:nvPr/>
        </p:nvSpPr>
        <p:spPr>
          <a:xfrm>
            <a:off x="11457432" y="6400800"/>
            <a:ext cx="457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5B6B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11</a:t>
            </a:r>
            <a:endParaRPr lang="en-US" sz="10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22960" y="502920"/>
            <a:ext cx="8229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300" kern="0" dirty="0">
                <a:solidFill>
                  <a:srgbClr val="0FB5A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FOUNDATIONS THAT CARRY OVER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822960" y="822960"/>
            <a:ext cx="1069848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1E2A38"/>
                </a:solidFill>
                <a:latin typeface="Century Schoolbook" pitchFamily="34" charset="0"/>
                <a:ea typeface="Century Schoolbook" pitchFamily="34" charset="-122"/>
                <a:cs typeface="Century Schoolbook" pitchFamily="34" charset="-120"/>
              </a:rPr>
              <a:t>Takaful inherits the platform's designed-in guarantees</a:t>
            </a:r>
            <a:endParaRPr lang="en-US" sz="2400" dirty="0"/>
          </a:p>
        </p:txBody>
      </p:sp>
      <p:pic>
        <p:nvPicPr>
          <p:cNvPr id="4" name="Image 0" descr="/home/claude/work/diagrams/02_multitenant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2960" y="1691640"/>
            <a:ext cx="6583680" cy="1601713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822960" y="3703320"/>
            <a:ext cx="658368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50" i="1" dirty="0">
                <a:solidFill>
                  <a:srgbClr val="5B6B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Same three data planes — a Takaful tenant in KSA lands in the in-Kingdom Riyadh plane, exactly like a bank</a:t>
            </a:r>
            <a:endParaRPr lang="en-US" sz="1150" dirty="0"/>
          </a:p>
        </p:txBody>
      </p:sp>
      <p:sp>
        <p:nvSpPr>
          <p:cNvPr id="6" name="Shape 3"/>
          <p:cNvSpPr/>
          <p:nvPr/>
        </p:nvSpPr>
        <p:spPr>
          <a:xfrm>
            <a:off x="7726680" y="1645920"/>
            <a:ext cx="566928" cy="566928"/>
          </a:xfrm>
          <a:prstGeom prst="ellipse">
            <a:avLst/>
          </a:prstGeom>
          <a:solidFill>
            <a:srgbClr val="0A7E79"/>
          </a:solidFill>
          <a:ln/>
          <a:effectLst>
            <a:outerShdw sx="100000" sy="100000" kx="0" ky="0" algn="bl" rotWithShape="0" blurRad="63500" dist="12700" dir="2700000">
              <a:srgbClr val="000000">
                <a:alpha val="16000"/>
              </a:srgbClr>
            </a:outerShdw>
          </a:effectLst>
        </p:spPr>
      </p:sp>
      <p:pic>
        <p:nvPicPr>
          <p:cNvPr id="7" name="Image 1" descr="/home/claude/work/icons/cubes_w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85420" y="1804660"/>
            <a:ext cx="249448" cy="249448"/>
          </a:xfrm>
          <a:prstGeom prst="rect">
            <a:avLst/>
          </a:prstGeom>
        </p:spPr>
      </p:pic>
      <p:sp>
        <p:nvSpPr>
          <p:cNvPr id="8" name="Text 4"/>
          <p:cNvSpPr/>
          <p:nvPr/>
        </p:nvSpPr>
        <p:spPr>
          <a:xfrm>
            <a:off x="8458200" y="1627632"/>
            <a:ext cx="29260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E2A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Hexagonal ports</a:t>
            </a:r>
            <a:endParaRPr lang="en-US" sz="1400" dirty="0"/>
          </a:p>
        </p:txBody>
      </p:sp>
      <p:sp>
        <p:nvSpPr>
          <p:cNvPr id="9" name="Text 5"/>
          <p:cNvSpPr/>
          <p:nvPr/>
        </p:nvSpPr>
        <p:spPr>
          <a:xfrm>
            <a:off x="8458200" y="1947672"/>
            <a:ext cx="292608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5B6B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Both apps consume identical port interfaces; providers swap per tenant/country by configuration</a:t>
            </a:r>
            <a:endParaRPr lang="en-US" sz="1050" dirty="0"/>
          </a:p>
        </p:txBody>
      </p:sp>
      <p:sp>
        <p:nvSpPr>
          <p:cNvPr id="10" name="Shape 6"/>
          <p:cNvSpPr/>
          <p:nvPr/>
        </p:nvSpPr>
        <p:spPr>
          <a:xfrm>
            <a:off x="7726680" y="2816352"/>
            <a:ext cx="566928" cy="566928"/>
          </a:xfrm>
          <a:prstGeom prst="ellipse">
            <a:avLst/>
          </a:prstGeom>
          <a:solidFill>
            <a:srgbClr val="0A7E79"/>
          </a:solidFill>
          <a:ln/>
          <a:effectLst>
            <a:outerShdw sx="100000" sy="100000" kx="0" ky="0" algn="bl" rotWithShape="0" blurRad="63500" dist="12700" dir="2700000">
              <a:srgbClr val="000000">
                <a:alpha val="16000"/>
              </a:srgbClr>
            </a:outerShdw>
          </a:effectLst>
        </p:spPr>
      </p:sp>
      <p:pic>
        <p:nvPicPr>
          <p:cNvPr id="11" name="Image 2" descr="/home/claude/work/icons/globe_w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85420" y="2975092"/>
            <a:ext cx="249448" cy="249448"/>
          </a:xfrm>
          <a:prstGeom prst="rect">
            <a:avLst/>
          </a:prstGeom>
        </p:spPr>
      </p:pic>
      <p:sp>
        <p:nvSpPr>
          <p:cNvPr id="12" name="Text 7"/>
          <p:cNvSpPr/>
          <p:nvPr/>
        </p:nvSpPr>
        <p:spPr>
          <a:xfrm>
            <a:off x="8458200" y="2798064"/>
            <a:ext cx="29260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E2A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Residency &amp; tenancy</a:t>
            </a:r>
            <a:endParaRPr lang="en-US" sz="1400" dirty="0"/>
          </a:p>
        </p:txBody>
      </p:sp>
      <p:sp>
        <p:nvSpPr>
          <p:cNvPr id="13" name="Text 8"/>
          <p:cNvSpPr/>
          <p:nvPr/>
        </p:nvSpPr>
        <p:spPr>
          <a:xfrm>
            <a:off x="8458200" y="3118104"/>
            <a:ext cx="292608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5B6B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home_region pk/ae/sa routing, silo/bridge/pool isolation and the isolation model apply unchanged</a:t>
            </a:r>
            <a:endParaRPr lang="en-US" sz="1050" dirty="0"/>
          </a:p>
        </p:txBody>
      </p:sp>
      <p:sp>
        <p:nvSpPr>
          <p:cNvPr id="14" name="Shape 9"/>
          <p:cNvSpPr/>
          <p:nvPr/>
        </p:nvSpPr>
        <p:spPr>
          <a:xfrm>
            <a:off x="7726680" y="3986784"/>
            <a:ext cx="566928" cy="566928"/>
          </a:xfrm>
          <a:prstGeom prst="ellipse">
            <a:avLst/>
          </a:prstGeom>
          <a:solidFill>
            <a:srgbClr val="0A7E79"/>
          </a:solidFill>
          <a:ln/>
          <a:effectLst>
            <a:outerShdw sx="100000" sy="100000" kx="0" ky="0" algn="bl" rotWithShape="0" blurRad="63500" dist="12700" dir="2700000">
              <a:srgbClr val="000000">
                <a:alpha val="16000"/>
              </a:srgbClr>
            </a:outerShdw>
          </a:effectLst>
        </p:spPr>
      </p:sp>
      <p:pic>
        <p:nvPicPr>
          <p:cNvPr id="15" name="Image 3" descr="/home/claude/work/icons/scale_w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85420" y="4145524"/>
            <a:ext cx="249448" cy="249448"/>
          </a:xfrm>
          <a:prstGeom prst="rect">
            <a:avLst/>
          </a:prstGeom>
        </p:spPr>
      </p:pic>
      <p:sp>
        <p:nvSpPr>
          <p:cNvPr id="16" name="Text 10"/>
          <p:cNvSpPr/>
          <p:nvPr/>
        </p:nvSpPr>
        <p:spPr>
          <a:xfrm>
            <a:off x="8458200" y="3968496"/>
            <a:ext cx="29260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E2A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Money &amp; correctness</a:t>
            </a:r>
            <a:endParaRPr lang="en-US" sz="1400" dirty="0"/>
          </a:p>
        </p:txBody>
      </p:sp>
      <p:sp>
        <p:nvSpPr>
          <p:cNvPr id="17" name="Text 11"/>
          <p:cNvSpPr/>
          <p:nvPr/>
        </p:nvSpPr>
        <p:spPr>
          <a:xfrm>
            <a:off x="8458200" y="4288536"/>
            <a:ext cx="292608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5B6B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@platform/money integer minor units, outbox events, idempotency keys — contributions and claims included</a:t>
            </a:r>
            <a:endParaRPr lang="en-US" sz="1050" dirty="0"/>
          </a:p>
        </p:txBody>
      </p:sp>
      <p:sp>
        <p:nvSpPr>
          <p:cNvPr id="18" name="Shape 12"/>
          <p:cNvSpPr/>
          <p:nvPr/>
        </p:nvSpPr>
        <p:spPr>
          <a:xfrm>
            <a:off x="7726680" y="5157216"/>
            <a:ext cx="566928" cy="566928"/>
          </a:xfrm>
          <a:prstGeom prst="ellipse">
            <a:avLst/>
          </a:prstGeom>
          <a:solidFill>
            <a:srgbClr val="0A7E79"/>
          </a:solidFill>
          <a:ln/>
          <a:effectLst>
            <a:outerShdw sx="100000" sy="100000" kx="0" ky="0" algn="bl" rotWithShape="0" blurRad="63500" dist="12700" dir="2700000">
              <a:srgbClr val="000000">
                <a:alpha val="16000"/>
              </a:srgbClr>
            </a:outerShdw>
          </a:effectLst>
        </p:spPr>
      </p:sp>
      <p:pic>
        <p:nvPicPr>
          <p:cNvPr id="19" name="Image 4" descr="/home/claude/work/icons/file_w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85420" y="5315956"/>
            <a:ext cx="249448" cy="249448"/>
          </a:xfrm>
          <a:prstGeom prst="rect">
            <a:avLst/>
          </a:prstGeom>
        </p:spPr>
      </p:pic>
      <p:sp>
        <p:nvSpPr>
          <p:cNvPr id="20" name="Text 13"/>
          <p:cNvSpPr/>
          <p:nvPr/>
        </p:nvSpPr>
        <p:spPr>
          <a:xfrm>
            <a:off x="8458200" y="5138928"/>
            <a:ext cx="29260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E2A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Localization</a:t>
            </a:r>
            <a:endParaRPr lang="en-US" sz="1400" dirty="0"/>
          </a:p>
        </p:txBody>
      </p:sp>
      <p:sp>
        <p:nvSpPr>
          <p:cNvPr id="21" name="Text 14"/>
          <p:cNvSpPr/>
          <p:nvPr/>
        </p:nvSpPr>
        <p:spPr>
          <a:xfrm>
            <a:off x="8458200" y="5458968"/>
            <a:ext cx="292608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5B6B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en-PK, ur-PK (Nastaliq RTL), ar-AE, ar-SA templates serve policy documents and notifications too</a:t>
            </a:r>
            <a:endParaRPr lang="en-US" sz="1050" dirty="0"/>
          </a:p>
        </p:txBody>
      </p:sp>
      <p:sp>
        <p:nvSpPr>
          <p:cNvPr id="22" name="Shape 15"/>
          <p:cNvSpPr/>
          <p:nvPr/>
        </p:nvSpPr>
        <p:spPr>
          <a:xfrm>
            <a:off x="822960" y="4389120"/>
            <a:ext cx="6583680" cy="1737360"/>
          </a:xfrm>
          <a:prstGeom prst="roundRect">
            <a:avLst>
              <a:gd name="adj" fmla="val 5263"/>
            </a:avLst>
          </a:prstGeom>
          <a:solidFill>
            <a:srgbClr val="F4F8FA"/>
          </a:solidFill>
          <a:ln w="12700">
            <a:solidFill>
              <a:srgbClr val="D8E2E8"/>
            </a:solidFill>
            <a:prstDash val="solid"/>
          </a:ln>
        </p:spPr>
      </p:sp>
      <p:sp>
        <p:nvSpPr>
          <p:cNvPr id="23" name="Text 16"/>
          <p:cNvSpPr/>
          <p:nvPr/>
        </p:nvSpPr>
        <p:spPr>
          <a:xfrm>
            <a:off x="1051560" y="4553712"/>
            <a:ext cx="61264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86A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 stays separate</a:t>
            </a:r>
            <a:endParaRPr lang="en-US" sz="1400" dirty="0"/>
          </a:p>
        </p:txBody>
      </p:sp>
      <p:sp>
        <p:nvSpPr>
          <p:cNvPr id="24" name="Text 17"/>
          <p:cNvSpPr/>
          <p:nvPr/>
        </p:nvSpPr>
        <p:spPr>
          <a:xfrm>
            <a:off x="1051560" y="4919472"/>
            <a:ext cx="6172200" cy="11430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150" dirty="0">
                <a:solidFill>
                  <a:srgbClr val="5B6B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App data is segregated: Takaful gets its own databases/schemas within each country plane — the adapter layer never mixes the two apps' records.</a:t>
            </a:r>
            <a:endParaRPr lang="en-US" sz="115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150" dirty="0">
                <a:solidFill>
                  <a:srgbClr val="5B6B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Domain logic stays in the app: policy admin, underwriting rules, claim assessment and the participant pool are Takaful-only services.</a:t>
            </a:r>
            <a:endParaRPr lang="en-US" sz="1150" dirty="0"/>
          </a:p>
        </p:txBody>
      </p:sp>
      <p:sp>
        <p:nvSpPr>
          <p:cNvPr id="25" name="Text 18"/>
          <p:cNvSpPr/>
          <p:nvPr/>
        </p:nvSpPr>
        <p:spPr>
          <a:xfrm>
            <a:off x="11457432" y="6400800"/>
            <a:ext cx="457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5B6B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12</a:t>
            </a:r>
            <a:endParaRPr lang="en-US" sz="10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F4F8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22960" y="502920"/>
            <a:ext cx="8229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300" kern="0" dirty="0">
                <a:solidFill>
                  <a:srgbClr val="0FB5A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ENGINEERING &amp; GOVERNANCE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822960" y="822960"/>
            <a:ext cx="1069848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1E2A38"/>
                </a:solidFill>
                <a:latin typeface="Century Schoolbook" pitchFamily="34" charset="0"/>
                <a:ea typeface="Century Schoolbook" pitchFamily="34" charset="-122"/>
                <a:cs typeface="Century Schoolbook" pitchFamily="34" charset="-120"/>
              </a:rPr>
              <a:t>How reuse stays safe with two consumers</a:t>
            </a:r>
            <a:endParaRPr lang="en-US" sz="2600" dirty="0"/>
          </a:p>
        </p:txBody>
      </p:sp>
      <p:sp>
        <p:nvSpPr>
          <p:cNvPr id="4" name="Shape 2"/>
          <p:cNvSpPr/>
          <p:nvPr/>
        </p:nvSpPr>
        <p:spPr>
          <a:xfrm>
            <a:off x="822960" y="1783080"/>
            <a:ext cx="3383280" cy="1920240"/>
          </a:xfrm>
          <a:prstGeom prst="roundRect">
            <a:avLst>
              <a:gd name="adj" fmla="val 4762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2700000">
              <a:srgbClr val="000000">
                <a:alpha val="12000"/>
              </a:srgbClr>
            </a:outerShdw>
          </a:effectLst>
        </p:spPr>
      </p:sp>
      <p:sp>
        <p:nvSpPr>
          <p:cNvPr id="5" name="Shape 3"/>
          <p:cNvSpPr/>
          <p:nvPr/>
        </p:nvSpPr>
        <p:spPr>
          <a:xfrm>
            <a:off x="1097280" y="2039112"/>
            <a:ext cx="658368" cy="658368"/>
          </a:xfrm>
          <a:prstGeom prst="ellipse">
            <a:avLst/>
          </a:prstGeom>
          <a:solidFill>
            <a:srgbClr val="0FB5AE"/>
          </a:solidFill>
          <a:ln/>
          <a:effectLst>
            <a:outerShdw sx="100000" sy="100000" kx="0" ky="0" algn="bl" rotWithShape="0" blurRad="63500" dist="12700" dir="2700000">
              <a:srgbClr val="000000">
                <a:alpha val="16000"/>
              </a:srgbClr>
            </a:outerShdw>
          </a:effectLst>
        </p:spPr>
      </p:sp>
      <p:pic>
        <p:nvPicPr>
          <p:cNvPr id="6" name="Image 0" descr="/home/claude/work/icons/packages_w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1623" y="2223455"/>
            <a:ext cx="289682" cy="289682"/>
          </a:xfrm>
          <a:prstGeom prst="rect">
            <a:avLst/>
          </a:prstGeom>
        </p:spPr>
      </p:pic>
      <p:sp>
        <p:nvSpPr>
          <p:cNvPr id="7" name="Text 4"/>
          <p:cNvSpPr/>
          <p:nvPr/>
        </p:nvSpPr>
        <p:spPr>
          <a:xfrm>
            <a:off x="1097280" y="2770632"/>
            <a:ext cx="28803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E2A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Adapters are internal products</a:t>
            </a:r>
            <a:endParaRPr lang="en-US" sz="1400" dirty="0"/>
          </a:p>
        </p:txBody>
      </p:sp>
      <p:sp>
        <p:nvSpPr>
          <p:cNvPr id="8" name="Text 5"/>
          <p:cNvSpPr/>
          <p:nvPr/>
        </p:nvSpPr>
        <p:spPr>
          <a:xfrm>
            <a:off x="1097280" y="3136392"/>
            <a:ext cx="2880360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5B6B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Versioned services &amp; packages with semver, a roadmap and release notes — not shared folders</a:t>
            </a:r>
            <a:endParaRPr lang="en-US" sz="1050" dirty="0"/>
          </a:p>
        </p:txBody>
      </p:sp>
      <p:sp>
        <p:nvSpPr>
          <p:cNvPr id="9" name="Shape 6"/>
          <p:cNvSpPr/>
          <p:nvPr/>
        </p:nvSpPr>
        <p:spPr>
          <a:xfrm>
            <a:off x="4434840" y="1783080"/>
            <a:ext cx="3383280" cy="1920240"/>
          </a:xfrm>
          <a:prstGeom prst="roundRect">
            <a:avLst>
              <a:gd name="adj" fmla="val 4762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2700000">
              <a:srgbClr val="000000">
                <a:alpha val="12000"/>
              </a:srgbClr>
            </a:outerShdw>
          </a:effectLst>
        </p:spPr>
      </p:sp>
      <p:sp>
        <p:nvSpPr>
          <p:cNvPr id="10" name="Shape 7"/>
          <p:cNvSpPr/>
          <p:nvPr/>
        </p:nvSpPr>
        <p:spPr>
          <a:xfrm>
            <a:off x="4709160" y="2039112"/>
            <a:ext cx="658368" cy="658368"/>
          </a:xfrm>
          <a:prstGeom prst="ellipse">
            <a:avLst/>
          </a:prstGeom>
          <a:solidFill>
            <a:srgbClr val="0FB5AE"/>
          </a:solidFill>
          <a:ln/>
          <a:effectLst>
            <a:outerShdw sx="100000" sy="100000" kx="0" ky="0" algn="bl" rotWithShape="0" blurRad="63500" dist="12700" dir="2700000">
              <a:srgbClr val="000000">
                <a:alpha val="16000"/>
              </a:srgbClr>
            </a:outerShdw>
          </a:effectLst>
        </p:spPr>
      </p:sp>
      <p:pic>
        <p:nvPicPr>
          <p:cNvPr id="11" name="Image 1" descr="/home/claude/work/icons/sitemap_w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93503" y="2223455"/>
            <a:ext cx="289682" cy="289682"/>
          </a:xfrm>
          <a:prstGeom prst="rect">
            <a:avLst/>
          </a:prstGeom>
        </p:spPr>
      </p:pic>
      <p:sp>
        <p:nvSpPr>
          <p:cNvPr id="12" name="Text 8"/>
          <p:cNvSpPr/>
          <p:nvPr/>
        </p:nvSpPr>
        <p:spPr>
          <a:xfrm>
            <a:off x="4709160" y="2770632"/>
            <a:ext cx="28803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E2A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Contracts gate every change</a:t>
            </a:r>
            <a:endParaRPr lang="en-US" sz="1400" dirty="0"/>
          </a:p>
        </p:txBody>
      </p:sp>
      <p:sp>
        <p:nvSpPr>
          <p:cNvPr id="13" name="Text 9"/>
          <p:cNvSpPr/>
          <p:nvPr/>
        </p:nvSpPr>
        <p:spPr>
          <a:xfrm>
            <a:off x="4709160" y="3136392"/>
            <a:ext cx="2880360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5B6B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Pact runs for BOTH consumer apps in the adapter's CI; a change that breaks either app cannot merge</a:t>
            </a:r>
            <a:endParaRPr lang="en-US" sz="1050" dirty="0"/>
          </a:p>
        </p:txBody>
      </p:sp>
      <p:sp>
        <p:nvSpPr>
          <p:cNvPr id="14" name="Shape 10"/>
          <p:cNvSpPr/>
          <p:nvPr/>
        </p:nvSpPr>
        <p:spPr>
          <a:xfrm>
            <a:off x="8046720" y="1783080"/>
            <a:ext cx="3383280" cy="1920240"/>
          </a:xfrm>
          <a:prstGeom prst="roundRect">
            <a:avLst>
              <a:gd name="adj" fmla="val 4762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2700000">
              <a:srgbClr val="000000">
                <a:alpha val="12000"/>
              </a:srgbClr>
            </a:outerShdw>
          </a:effectLst>
        </p:spPr>
      </p:sp>
      <p:sp>
        <p:nvSpPr>
          <p:cNvPr id="15" name="Shape 11"/>
          <p:cNvSpPr/>
          <p:nvPr/>
        </p:nvSpPr>
        <p:spPr>
          <a:xfrm>
            <a:off x="8321040" y="2039112"/>
            <a:ext cx="658368" cy="658368"/>
          </a:xfrm>
          <a:prstGeom prst="ellipse">
            <a:avLst/>
          </a:prstGeom>
          <a:solidFill>
            <a:srgbClr val="0FB5AE"/>
          </a:solidFill>
          <a:ln/>
          <a:effectLst>
            <a:outerShdw sx="100000" sy="100000" kx="0" ky="0" algn="bl" rotWithShape="0" blurRad="63500" dist="12700" dir="2700000">
              <a:srgbClr val="000000">
                <a:alpha val="16000"/>
              </a:srgbClr>
            </a:outerShdw>
          </a:effectLst>
        </p:spPr>
      </p:sp>
      <p:pic>
        <p:nvPicPr>
          <p:cNvPr id="16" name="Image 2" descr="/home/claude/work/icons/users_w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05383" y="2223455"/>
            <a:ext cx="289682" cy="289682"/>
          </a:xfrm>
          <a:prstGeom prst="rect">
            <a:avLst/>
          </a:prstGeom>
        </p:spPr>
      </p:pic>
      <p:sp>
        <p:nvSpPr>
          <p:cNvPr id="17" name="Text 12"/>
          <p:cNvSpPr/>
          <p:nvPr/>
        </p:nvSpPr>
        <p:spPr>
          <a:xfrm>
            <a:off x="8321040" y="2770632"/>
            <a:ext cx="28803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E2A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One owning squad</a:t>
            </a:r>
            <a:endParaRPr lang="en-US" sz="1400" dirty="0"/>
          </a:p>
        </p:txBody>
      </p:sp>
      <p:sp>
        <p:nvSpPr>
          <p:cNvPr id="18" name="Text 13"/>
          <p:cNvSpPr/>
          <p:nvPr/>
        </p:nvSpPr>
        <p:spPr>
          <a:xfrm>
            <a:off x="8321040" y="3136392"/>
            <a:ext cx="2880360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5B6B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Platform Adapters squad owns the eight; app squads contribute via RFC + inner-source PRs</a:t>
            </a:r>
            <a:endParaRPr lang="en-US" sz="1050" dirty="0"/>
          </a:p>
        </p:txBody>
      </p:sp>
      <p:sp>
        <p:nvSpPr>
          <p:cNvPr id="19" name="Shape 14"/>
          <p:cNvSpPr/>
          <p:nvPr/>
        </p:nvSpPr>
        <p:spPr>
          <a:xfrm>
            <a:off x="822960" y="3931920"/>
            <a:ext cx="3383280" cy="1920240"/>
          </a:xfrm>
          <a:prstGeom prst="roundRect">
            <a:avLst>
              <a:gd name="adj" fmla="val 4762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2700000">
              <a:srgbClr val="000000">
                <a:alpha val="12000"/>
              </a:srgbClr>
            </a:outerShdw>
          </a:effectLst>
        </p:spPr>
      </p:sp>
      <p:sp>
        <p:nvSpPr>
          <p:cNvPr id="20" name="Shape 15"/>
          <p:cNvSpPr/>
          <p:nvPr/>
        </p:nvSpPr>
        <p:spPr>
          <a:xfrm>
            <a:off x="1097280" y="4187952"/>
            <a:ext cx="658368" cy="658368"/>
          </a:xfrm>
          <a:prstGeom prst="ellipse">
            <a:avLst/>
          </a:prstGeom>
          <a:solidFill>
            <a:srgbClr val="0FB5AE"/>
          </a:solidFill>
          <a:ln/>
          <a:effectLst>
            <a:outerShdw sx="100000" sy="100000" kx="0" ky="0" algn="bl" rotWithShape="0" blurRad="63500" dist="12700" dir="2700000">
              <a:srgbClr val="000000">
                <a:alpha val="16000"/>
              </a:srgbClr>
            </a:outerShdw>
          </a:effectLst>
        </p:spPr>
      </p:sp>
      <p:pic>
        <p:nvPicPr>
          <p:cNvPr id="21" name="Image 3" descr="/home/claude/work/icons/cogs_w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1623" y="4372295"/>
            <a:ext cx="289682" cy="289682"/>
          </a:xfrm>
          <a:prstGeom prst="rect">
            <a:avLst/>
          </a:prstGeom>
        </p:spPr>
      </p:pic>
      <p:sp>
        <p:nvSpPr>
          <p:cNvPr id="22" name="Text 16"/>
          <p:cNvSpPr/>
          <p:nvPr/>
        </p:nvSpPr>
        <p:spPr>
          <a:xfrm>
            <a:off x="1097280" y="4919472"/>
            <a:ext cx="28803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E2A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Deprecation, never surprise</a:t>
            </a:r>
            <a:endParaRPr lang="en-US" sz="1400" dirty="0"/>
          </a:p>
        </p:txBody>
      </p:sp>
      <p:sp>
        <p:nvSpPr>
          <p:cNvPr id="23" name="Text 17"/>
          <p:cNvSpPr/>
          <p:nvPr/>
        </p:nvSpPr>
        <p:spPr>
          <a:xfrm>
            <a:off x="1097280" y="5285232"/>
            <a:ext cx="2880360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5B6B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Breaking changes ship as vN+1 alongside vN with a published migration window; both apps move independently</a:t>
            </a:r>
            <a:endParaRPr lang="en-US" sz="1050" dirty="0"/>
          </a:p>
        </p:txBody>
      </p:sp>
      <p:sp>
        <p:nvSpPr>
          <p:cNvPr id="24" name="Shape 18"/>
          <p:cNvSpPr/>
          <p:nvPr/>
        </p:nvSpPr>
        <p:spPr>
          <a:xfrm>
            <a:off x="4434840" y="3931920"/>
            <a:ext cx="3383280" cy="1920240"/>
          </a:xfrm>
          <a:prstGeom prst="roundRect">
            <a:avLst>
              <a:gd name="adj" fmla="val 4762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2700000">
              <a:srgbClr val="000000">
                <a:alpha val="12000"/>
              </a:srgbClr>
            </a:outerShdw>
          </a:effectLst>
        </p:spPr>
      </p:sp>
      <p:sp>
        <p:nvSpPr>
          <p:cNvPr id="25" name="Shape 19"/>
          <p:cNvSpPr/>
          <p:nvPr/>
        </p:nvSpPr>
        <p:spPr>
          <a:xfrm>
            <a:off x="4709160" y="4187952"/>
            <a:ext cx="658368" cy="658368"/>
          </a:xfrm>
          <a:prstGeom prst="ellipse">
            <a:avLst/>
          </a:prstGeom>
          <a:solidFill>
            <a:srgbClr val="0FB5AE"/>
          </a:solidFill>
          <a:ln/>
          <a:effectLst>
            <a:outerShdw sx="100000" sy="100000" kx="0" ky="0" algn="bl" rotWithShape="0" blurRad="63500" dist="12700" dir="2700000">
              <a:srgbClr val="000000">
                <a:alpha val="16000"/>
              </a:srgbClr>
            </a:outerShdw>
          </a:effectLst>
        </p:spPr>
      </p:sp>
      <p:pic>
        <p:nvPicPr>
          <p:cNvPr id="26" name="Image 4" descr="/home/claude/work/icons/lock_w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93503" y="4372295"/>
            <a:ext cx="289682" cy="289682"/>
          </a:xfrm>
          <a:prstGeom prst="rect">
            <a:avLst/>
          </a:prstGeom>
        </p:spPr>
      </p:pic>
      <p:sp>
        <p:nvSpPr>
          <p:cNvPr id="27" name="Text 20"/>
          <p:cNvSpPr/>
          <p:nvPr/>
        </p:nvSpPr>
        <p:spPr>
          <a:xfrm>
            <a:off x="4709160" y="4919472"/>
            <a:ext cx="28803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E2A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Tenant + app scoping</a:t>
            </a:r>
            <a:endParaRPr lang="en-US" sz="1400" dirty="0"/>
          </a:p>
        </p:txBody>
      </p:sp>
      <p:sp>
        <p:nvSpPr>
          <p:cNvPr id="28" name="Text 21"/>
          <p:cNvSpPr/>
          <p:nvPr/>
        </p:nvSpPr>
        <p:spPr>
          <a:xfrm>
            <a:off x="4709160" y="5285232"/>
            <a:ext cx="2880360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5B6B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Every adapter call carries tenant_id and app_id; quotas and rate limits per app stop noisy-neighbour effects</a:t>
            </a:r>
            <a:endParaRPr lang="en-US" sz="1050" dirty="0"/>
          </a:p>
        </p:txBody>
      </p:sp>
      <p:sp>
        <p:nvSpPr>
          <p:cNvPr id="29" name="Shape 22"/>
          <p:cNvSpPr/>
          <p:nvPr/>
        </p:nvSpPr>
        <p:spPr>
          <a:xfrm>
            <a:off x="8046720" y="3931920"/>
            <a:ext cx="3383280" cy="1920240"/>
          </a:xfrm>
          <a:prstGeom prst="roundRect">
            <a:avLst>
              <a:gd name="adj" fmla="val 4762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2700000">
              <a:srgbClr val="000000">
                <a:alpha val="12000"/>
              </a:srgbClr>
            </a:outerShdw>
          </a:effectLst>
        </p:spPr>
      </p:sp>
      <p:sp>
        <p:nvSpPr>
          <p:cNvPr id="30" name="Shape 23"/>
          <p:cNvSpPr/>
          <p:nvPr/>
        </p:nvSpPr>
        <p:spPr>
          <a:xfrm>
            <a:off x="8321040" y="4187952"/>
            <a:ext cx="658368" cy="658368"/>
          </a:xfrm>
          <a:prstGeom prst="ellipse">
            <a:avLst/>
          </a:prstGeom>
          <a:solidFill>
            <a:srgbClr val="0FB5AE"/>
          </a:solidFill>
          <a:ln/>
          <a:effectLst>
            <a:outerShdw sx="100000" sy="100000" kx="0" ky="0" algn="bl" rotWithShape="0" blurRad="63500" dist="12700" dir="2700000">
              <a:srgbClr val="000000">
                <a:alpha val="16000"/>
              </a:srgbClr>
            </a:outerShdw>
          </a:effectLst>
        </p:spPr>
      </p:sp>
      <p:pic>
        <p:nvPicPr>
          <p:cNvPr id="31" name="Image 5" descr="/home/claude/work/icons/chart_w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05383" y="4372295"/>
            <a:ext cx="289682" cy="289682"/>
          </a:xfrm>
          <a:prstGeom prst="rect">
            <a:avLst/>
          </a:prstGeom>
        </p:spPr>
      </p:pic>
      <p:sp>
        <p:nvSpPr>
          <p:cNvPr id="32" name="Text 24"/>
          <p:cNvSpPr/>
          <p:nvPr/>
        </p:nvSpPr>
        <p:spPr>
          <a:xfrm>
            <a:off x="8321040" y="4919472"/>
            <a:ext cx="28803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E2A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Shared SLOs</a:t>
            </a:r>
            <a:endParaRPr lang="en-US" sz="1400" dirty="0"/>
          </a:p>
        </p:txBody>
      </p:sp>
      <p:sp>
        <p:nvSpPr>
          <p:cNvPr id="33" name="Text 25"/>
          <p:cNvSpPr/>
          <p:nvPr/>
        </p:nvSpPr>
        <p:spPr>
          <a:xfrm>
            <a:off x="8321040" y="5285232"/>
            <a:ext cx="2880360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5B6B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Adapter availability and latency SLOs are set with both apps; dashboards split per consumer</a:t>
            </a:r>
            <a:endParaRPr lang="en-US" sz="1050" dirty="0"/>
          </a:p>
        </p:txBody>
      </p:sp>
      <p:sp>
        <p:nvSpPr>
          <p:cNvPr id="34" name="Text 26"/>
          <p:cNvSpPr/>
          <p:nvPr/>
        </p:nvSpPr>
        <p:spPr>
          <a:xfrm>
            <a:off x="11457432" y="6400800"/>
            <a:ext cx="457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5B6B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13</a:t>
            </a:r>
            <a:endParaRPr lang="en-US" sz="10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22960" y="502920"/>
            <a:ext cx="8229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300" kern="0" dirty="0">
                <a:solidFill>
                  <a:srgbClr val="0FB5A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DELIVERY PLAN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822960" y="822960"/>
            <a:ext cx="1069848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1E2A38"/>
                </a:solidFill>
                <a:latin typeface="Century Schoolbook" pitchFamily="34" charset="0"/>
                <a:ea typeface="Century Schoolbook" pitchFamily="34" charset="-122"/>
                <a:cs typeface="Century Schoolbook" pitchFamily="34" charset="-120"/>
              </a:rPr>
              <a:t>Four phases to a Takaful pilot — Pakistan first, again</a:t>
            </a:r>
            <a:endParaRPr lang="en-US" sz="2400" dirty="0"/>
          </a:p>
        </p:txBody>
      </p:sp>
      <p:sp>
        <p:nvSpPr>
          <p:cNvPr id="4" name="Shape 2"/>
          <p:cNvSpPr/>
          <p:nvPr/>
        </p:nvSpPr>
        <p:spPr>
          <a:xfrm>
            <a:off x="822960" y="1828800"/>
            <a:ext cx="2514600" cy="3931920"/>
          </a:xfrm>
          <a:prstGeom prst="roundRect">
            <a:avLst>
              <a:gd name="adj" fmla="val 3273"/>
            </a:avLst>
          </a:prstGeom>
          <a:solidFill>
            <a:srgbClr val="F4F8FA"/>
          </a:solidFill>
          <a:ln w="12700">
            <a:solidFill>
              <a:srgbClr val="D8E2E8"/>
            </a:solidFill>
            <a:prstDash val="solid"/>
          </a:ln>
          <a:effectLst>
            <a:outerShdw sx="100000" sy="100000" kx="0" ky="0" algn="bl" rotWithShape="0" blurRad="63500" dist="12700" dir="2700000">
              <a:srgbClr val="000000">
                <a:alpha val="8000"/>
              </a:srgbClr>
            </a:outerShdw>
          </a:effectLst>
        </p:spPr>
      </p:sp>
      <p:sp>
        <p:nvSpPr>
          <p:cNvPr id="5" name="Shape 3"/>
          <p:cNvSpPr/>
          <p:nvPr/>
        </p:nvSpPr>
        <p:spPr>
          <a:xfrm>
            <a:off x="1677924" y="2103120"/>
            <a:ext cx="804672" cy="804672"/>
          </a:xfrm>
          <a:prstGeom prst="ellipse">
            <a:avLst/>
          </a:prstGeom>
          <a:solidFill>
            <a:srgbClr val="0FB5AE"/>
          </a:solidFill>
          <a:ln/>
          <a:effectLst>
            <a:outerShdw sx="100000" sy="100000" kx="0" ky="0" algn="bl" rotWithShape="0" blurRad="63500" dist="12700" dir="2700000">
              <a:srgbClr val="000000">
                <a:alpha val="16000"/>
              </a:srgbClr>
            </a:outerShdw>
          </a:effectLst>
        </p:spPr>
      </p:sp>
      <p:pic>
        <p:nvPicPr>
          <p:cNvPr id="6" name="Image 0" descr="/home/claude/work/icons/cogs_w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33372" y="2258568"/>
            <a:ext cx="493776" cy="493776"/>
          </a:xfrm>
          <a:prstGeom prst="rect">
            <a:avLst/>
          </a:prstGeom>
        </p:spPr>
      </p:pic>
      <p:sp>
        <p:nvSpPr>
          <p:cNvPr id="7" name="Text 4"/>
          <p:cNvSpPr/>
          <p:nvPr/>
        </p:nvSpPr>
        <p:spPr>
          <a:xfrm>
            <a:off x="960120" y="3063240"/>
            <a:ext cx="224028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1E2A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Phase A — Build the shared core</a:t>
            </a:r>
            <a:endParaRPr lang="en-US" sz="1300" dirty="0"/>
          </a:p>
        </p:txBody>
      </p:sp>
      <p:sp>
        <p:nvSpPr>
          <p:cNvPr id="8" name="Text 5"/>
          <p:cNvSpPr/>
          <p:nvPr/>
        </p:nvSpPr>
        <p:spPr>
          <a:xfrm>
            <a:off x="987552" y="3794760"/>
            <a:ext cx="2194560" cy="1828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50" dirty="0">
                <a:solidFill>
                  <a:srgbClr val="5B6B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Build the five already-designed adapters as versioned internal products — app_id scoping, per-app quotas and dual-consumer Pact contracts baked in from day one</a:t>
            </a:r>
            <a:endParaRPr lang="en-US" sz="1050" dirty="0"/>
          </a:p>
        </p:txBody>
      </p:sp>
      <p:sp>
        <p:nvSpPr>
          <p:cNvPr id="9" name="Shape 6"/>
          <p:cNvSpPr/>
          <p:nvPr/>
        </p:nvSpPr>
        <p:spPr>
          <a:xfrm>
            <a:off x="3520440" y="1828800"/>
            <a:ext cx="2514600" cy="3931920"/>
          </a:xfrm>
          <a:prstGeom prst="roundRect">
            <a:avLst>
              <a:gd name="adj" fmla="val 3273"/>
            </a:avLst>
          </a:prstGeom>
          <a:solidFill>
            <a:srgbClr val="F4F8FA"/>
          </a:solidFill>
          <a:ln w="12700">
            <a:solidFill>
              <a:srgbClr val="D8E2E8"/>
            </a:solidFill>
            <a:prstDash val="solid"/>
          </a:ln>
          <a:effectLst>
            <a:outerShdw sx="100000" sy="100000" kx="0" ky="0" algn="bl" rotWithShape="0" blurRad="63500" dist="12700" dir="2700000">
              <a:srgbClr val="000000">
                <a:alpha val="8000"/>
              </a:srgbClr>
            </a:outerShdw>
          </a:effectLst>
        </p:spPr>
      </p:sp>
      <p:sp>
        <p:nvSpPr>
          <p:cNvPr id="10" name="Shape 7"/>
          <p:cNvSpPr/>
          <p:nvPr/>
        </p:nvSpPr>
        <p:spPr>
          <a:xfrm>
            <a:off x="4375404" y="2103120"/>
            <a:ext cx="804672" cy="804672"/>
          </a:xfrm>
          <a:prstGeom prst="ellipse">
            <a:avLst/>
          </a:prstGeom>
          <a:solidFill>
            <a:srgbClr val="0FB5AE"/>
          </a:solidFill>
          <a:ln/>
          <a:effectLst>
            <a:outerShdw sx="100000" sy="100000" kx="0" ky="0" algn="bl" rotWithShape="0" blurRad="63500" dist="12700" dir="2700000">
              <a:srgbClr val="000000">
                <a:alpha val="16000"/>
              </a:srgbClr>
            </a:outerShdw>
          </a:effectLst>
        </p:spPr>
      </p:sp>
      <p:pic>
        <p:nvPicPr>
          <p:cNvPr id="11" name="Image 1" descr="/home/claude/work/icons/packages_w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0852" y="2258568"/>
            <a:ext cx="493776" cy="493776"/>
          </a:xfrm>
          <a:prstGeom prst="rect">
            <a:avLst/>
          </a:prstGeom>
        </p:spPr>
      </p:pic>
      <p:sp>
        <p:nvSpPr>
          <p:cNvPr id="12" name="Text 8"/>
          <p:cNvSpPr/>
          <p:nvPr/>
        </p:nvSpPr>
        <p:spPr>
          <a:xfrm>
            <a:off x="3657600" y="3063240"/>
            <a:ext cx="224028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1E2A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Phase B — Design &amp; build 3 new</a:t>
            </a:r>
            <a:endParaRPr lang="en-US" sz="1300" dirty="0"/>
          </a:p>
        </p:txBody>
      </p:sp>
      <p:sp>
        <p:nvSpPr>
          <p:cNvPr id="13" name="Text 9"/>
          <p:cNvSpPr/>
          <p:nvPr/>
        </p:nvSpPr>
        <p:spPr>
          <a:xfrm>
            <a:off x="3685032" y="3794760"/>
            <a:ext cx="2194560" cy="1828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50" dirty="0">
                <a:solidFill>
                  <a:srgbClr val="5B6B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Credit Bureau (eCIB/AECB/SIMAH), Tax (FBR/FTA/ZATCA rule packs), E-Sign (UAE Pass/Nafath) — designed with both apps at the table</a:t>
            </a:r>
            <a:endParaRPr lang="en-US" sz="1050" dirty="0"/>
          </a:p>
        </p:txBody>
      </p:sp>
      <p:sp>
        <p:nvSpPr>
          <p:cNvPr id="14" name="Shape 10"/>
          <p:cNvSpPr/>
          <p:nvPr/>
        </p:nvSpPr>
        <p:spPr>
          <a:xfrm>
            <a:off x="6217920" y="1828800"/>
            <a:ext cx="2514600" cy="3931920"/>
          </a:xfrm>
          <a:prstGeom prst="roundRect">
            <a:avLst>
              <a:gd name="adj" fmla="val 3273"/>
            </a:avLst>
          </a:prstGeom>
          <a:solidFill>
            <a:srgbClr val="F4F8FA"/>
          </a:solidFill>
          <a:ln w="12700">
            <a:solidFill>
              <a:srgbClr val="D8E2E8"/>
            </a:solidFill>
            <a:prstDash val="solid"/>
          </a:ln>
          <a:effectLst>
            <a:outerShdw sx="100000" sy="100000" kx="0" ky="0" algn="bl" rotWithShape="0" blurRad="63500" dist="12700" dir="2700000">
              <a:srgbClr val="000000">
                <a:alpha val="8000"/>
              </a:srgbClr>
            </a:outerShdw>
          </a:effectLst>
        </p:spPr>
      </p:sp>
      <p:sp>
        <p:nvSpPr>
          <p:cNvPr id="15" name="Shape 11"/>
          <p:cNvSpPr/>
          <p:nvPr/>
        </p:nvSpPr>
        <p:spPr>
          <a:xfrm>
            <a:off x="7072884" y="2103120"/>
            <a:ext cx="804672" cy="804672"/>
          </a:xfrm>
          <a:prstGeom prst="ellipse">
            <a:avLst/>
          </a:prstGeom>
          <a:solidFill>
            <a:srgbClr val="1E8449"/>
          </a:solidFill>
          <a:ln/>
          <a:effectLst>
            <a:outerShdw sx="100000" sy="100000" kx="0" ky="0" algn="bl" rotWithShape="0" blurRad="63500" dist="12700" dir="2700000">
              <a:srgbClr val="000000">
                <a:alpha val="16000"/>
              </a:srgbClr>
            </a:outerShdw>
          </a:effectLst>
        </p:spPr>
      </p:sp>
      <p:pic>
        <p:nvPicPr>
          <p:cNvPr id="16" name="Image 2" descr="/home/claude/work/icons/umbrella_w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28332" y="2258568"/>
            <a:ext cx="493776" cy="493776"/>
          </a:xfrm>
          <a:prstGeom prst="rect">
            <a:avLst/>
          </a:prstGeom>
        </p:spPr>
      </p:pic>
      <p:sp>
        <p:nvSpPr>
          <p:cNvPr id="17" name="Text 12"/>
          <p:cNvSpPr/>
          <p:nvPr/>
        </p:nvSpPr>
        <p:spPr>
          <a:xfrm>
            <a:off x="6355080" y="3063240"/>
            <a:ext cx="224028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1E2A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Phase C — Takaful pilot (PK)</a:t>
            </a:r>
            <a:endParaRPr lang="en-US" sz="1300" dirty="0"/>
          </a:p>
        </p:txBody>
      </p:sp>
      <p:sp>
        <p:nvSpPr>
          <p:cNvPr id="18" name="Text 13"/>
          <p:cNvSpPr/>
          <p:nvPr/>
        </p:nvSpPr>
        <p:spPr>
          <a:xfrm>
            <a:off x="6382512" y="3794760"/>
            <a:ext cx="2194560" cy="1828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50" dirty="0">
                <a:solidFill>
                  <a:srgbClr val="5B6B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Policy issuance + contribution collection via Raast with SECP-aligned compliance pack; claims path in sandbox</a:t>
            </a:r>
            <a:endParaRPr lang="en-US" sz="1050" dirty="0"/>
          </a:p>
        </p:txBody>
      </p:sp>
      <p:sp>
        <p:nvSpPr>
          <p:cNvPr id="19" name="Shape 14"/>
          <p:cNvSpPr/>
          <p:nvPr/>
        </p:nvSpPr>
        <p:spPr>
          <a:xfrm>
            <a:off x="8915400" y="1828800"/>
            <a:ext cx="2514600" cy="3931920"/>
          </a:xfrm>
          <a:prstGeom prst="roundRect">
            <a:avLst>
              <a:gd name="adj" fmla="val 3273"/>
            </a:avLst>
          </a:prstGeom>
          <a:solidFill>
            <a:srgbClr val="F4F8FA"/>
          </a:solidFill>
          <a:ln w="12700">
            <a:solidFill>
              <a:srgbClr val="D8E2E8"/>
            </a:solidFill>
            <a:prstDash val="solid"/>
          </a:ln>
          <a:effectLst>
            <a:outerShdw sx="100000" sy="100000" kx="0" ky="0" algn="bl" rotWithShape="0" blurRad="63500" dist="12700" dir="2700000">
              <a:srgbClr val="000000">
                <a:alpha val="8000"/>
              </a:srgbClr>
            </a:outerShdw>
          </a:effectLst>
        </p:spPr>
      </p:sp>
      <p:sp>
        <p:nvSpPr>
          <p:cNvPr id="20" name="Shape 15"/>
          <p:cNvSpPr/>
          <p:nvPr/>
        </p:nvSpPr>
        <p:spPr>
          <a:xfrm>
            <a:off x="9770364" y="2103120"/>
            <a:ext cx="804672" cy="804672"/>
          </a:xfrm>
          <a:prstGeom prst="ellipse">
            <a:avLst/>
          </a:prstGeom>
          <a:solidFill>
            <a:srgbClr val="1E8449"/>
          </a:solidFill>
          <a:ln/>
          <a:effectLst>
            <a:outerShdw sx="100000" sy="100000" kx="0" ky="0" algn="bl" rotWithShape="0" blurRad="63500" dist="12700" dir="2700000">
              <a:srgbClr val="000000">
                <a:alpha val="16000"/>
              </a:srgbClr>
            </a:outerShdw>
          </a:effectLst>
        </p:spPr>
      </p:sp>
      <p:pic>
        <p:nvPicPr>
          <p:cNvPr id="21" name="Image 3" descr="/home/claude/work/icons/flag_w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25812" y="2258568"/>
            <a:ext cx="493776" cy="493776"/>
          </a:xfrm>
          <a:prstGeom prst="rect">
            <a:avLst/>
          </a:prstGeom>
        </p:spPr>
      </p:pic>
      <p:sp>
        <p:nvSpPr>
          <p:cNvPr id="22" name="Text 16"/>
          <p:cNvSpPr/>
          <p:nvPr/>
        </p:nvSpPr>
        <p:spPr>
          <a:xfrm>
            <a:off x="9052560" y="3063240"/>
            <a:ext cx="224028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1E2A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Phase D — Scale out</a:t>
            </a:r>
            <a:endParaRPr lang="en-US" sz="1300" dirty="0"/>
          </a:p>
        </p:txBody>
      </p:sp>
      <p:sp>
        <p:nvSpPr>
          <p:cNvPr id="23" name="Text 17"/>
          <p:cNvSpPr/>
          <p:nvPr/>
        </p:nvSpPr>
        <p:spPr>
          <a:xfrm>
            <a:off x="9079992" y="3794760"/>
            <a:ext cx="2194560" cy="1828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50" dirty="0">
                <a:solidFill>
                  <a:srgbClr val="5B6B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UAE (CBUAE insurance regime) then in-Kingdom KSA (SAMA cooperative-insurance rules); claims live in all three</a:t>
            </a:r>
            <a:endParaRPr lang="en-US" sz="1050" dirty="0"/>
          </a:p>
        </p:txBody>
      </p:sp>
      <p:sp>
        <p:nvSpPr>
          <p:cNvPr id="24" name="Shape 18"/>
          <p:cNvSpPr/>
          <p:nvPr/>
        </p:nvSpPr>
        <p:spPr>
          <a:xfrm>
            <a:off x="2080260" y="2505456"/>
            <a:ext cx="8092440" cy="0"/>
          </a:xfrm>
          <a:prstGeom prst="line">
            <a:avLst/>
          </a:prstGeom>
          <a:noFill/>
          <a:ln w="19050">
            <a:solidFill>
              <a:srgbClr val="0FB5AE"/>
            </a:solidFill>
            <a:prstDash val="dash"/>
          </a:ln>
        </p:spPr>
      </p:sp>
      <p:sp>
        <p:nvSpPr>
          <p:cNvPr id="25" name="Text 19"/>
          <p:cNvSpPr/>
          <p:nvPr/>
        </p:nvSpPr>
        <p:spPr>
          <a:xfrm>
            <a:off x="822960" y="6035040"/>
            <a:ext cx="105156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i="1" dirty="0">
                <a:solidFill>
                  <a:srgbClr val="5B6B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Exit gates carry over: isolation suite green, pack certified with the insurance regulator, providers certified per market.</a:t>
            </a:r>
            <a:endParaRPr lang="en-US" sz="1200" dirty="0"/>
          </a:p>
        </p:txBody>
      </p:sp>
      <p:sp>
        <p:nvSpPr>
          <p:cNvPr id="26" name="Text 20"/>
          <p:cNvSpPr/>
          <p:nvPr/>
        </p:nvSpPr>
        <p:spPr>
          <a:xfrm>
            <a:off x="11457432" y="6400800"/>
            <a:ext cx="457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5B6B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14</a:t>
            </a:r>
            <a:endParaRPr lang="en-US" sz="10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22960" y="502920"/>
            <a:ext cx="8229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300" kern="0" dirty="0">
                <a:solidFill>
                  <a:srgbClr val="0FB5A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RISKS WE'RE WATCHING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822960" y="822960"/>
            <a:ext cx="1069848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1E2A38"/>
                </a:solidFill>
                <a:latin typeface="Century Schoolbook" pitchFamily="34" charset="0"/>
                <a:ea typeface="Century Schoolbook" pitchFamily="34" charset="-122"/>
                <a:cs typeface="Century Schoolbook" pitchFamily="34" charset="-120"/>
              </a:rPr>
              <a:t>Shared platforms fail on governance, not code</a:t>
            </a:r>
            <a:endParaRPr lang="en-US" sz="2600" dirty="0"/>
          </a:p>
        </p:txBody>
      </p:sp>
      <p:sp>
        <p:nvSpPr>
          <p:cNvPr id="4" name="Shape 2"/>
          <p:cNvSpPr/>
          <p:nvPr/>
        </p:nvSpPr>
        <p:spPr>
          <a:xfrm>
            <a:off x="822960" y="1783080"/>
            <a:ext cx="5166360" cy="1920240"/>
          </a:xfrm>
          <a:prstGeom prst="roundRect">
            <a:avLst>
              <a:gd name="adj" fmla="val 4762"/>
            </a:avLst>
          </a:prstGeom>
          <a:solidFill>
            <a:srgbClr val="F4F8FA"/>
          </a:solidFill>
          <a:ln w="12700">
            <a:solidFill>
              <a:srgbClr val="D8E2E8"/>
            </a:solidFill>
            <a:prstDash val="solid"/>
          </a:ln>
          <a:effectLst>
            <a:outerShdw sx="100000" sy="100000" kx="0" ky="0" algn="bl" rotWithShape="0" blurRad="63500" dist="12700" dir="2700000">
              <a:srgbClr val="000000">
                <a:alpha val="10000"/>
              </a:srgbClr>
            </a:outerShdw>
          </a:effectLst>
        </p:spPr>
      </p:sp>
      <p:sp>
        <p:nvSpPr>
          <p:cNvPr id="5" name="Shape 3"/>
          <p:cNvSpPr/>
          <p:nvPr/>
        </p:nvSpPr>
        <p:spPr>
          <a:xfrm>
            <a:off x="1078992" y="2020824"/>
            <a:ext cx="530352" cy="530352"/>
          </a:xfrm>
          <a:prstGeom prst="ellipse">
            <a:avLst/>
          </a:prstGeom>
          <a:solidFill>
            <a:srgbClr val="E8A13A"/>
          </a:solidFill>
          <a:ln/>
          <a:effectLst>
            <a:outerShdw sx="100000" sy="100000" kx="0" ky="0" algn="bl" rotWithShape="0" blurRad="63500" dist="12700" dir="2700000">
              <a:srgbClr val="000000">
                <a:alpha val="16000"/>
              </a:srgbClr>
            </a:outerShdw>
          </a:effectLst>
        </p:spPr>
      </p:sp>
      <p:pic>
        <p:nvPicPr>
          <p:cNvPr id="6" name="Image 0" descr="/home/claude/work/icons/bolt_w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7491" y="2169323"/>
            <a:ext cx="233355" cy="233355"/>
          </a:xfrm>
          <a:prstGeom prst="rect">
            <a:avLst/>
          </a:prstGeom>
        </p:spPr>
      </p:pic>
      <p:sp>
        <p:nvSpPr>
          <p:cNvPr id="7" name="Text 4"/>
          <p:cNvSpPr/>
          <p:nvPr/>
        </p:nvSpPr>
        <p:spPr>
          <a:xfrm>
            <a:off x="1719072" y="2039112"/>
            <a:ext cx="41605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50" b="1" dirty="0">
                <a:solidFill>
                  <a:srgbClr val="1E2A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Two masters, one roadmap</a:t>
            </a:r>
            <a:endParaRPr lang="en-US" sz="1450" dirty="0"/>
          </a:p>
        </p:txBody>
      </p:sp>
      <p:sp>
        <p:nvSpPr>
          <p:cNvPr id="8" name="Text 5"/>
          <p:cNvSpPr/>
          <p:nvPr/>
        </p:nvSpPr>
        <p:spPr>
          <a:xfrm>
            <a:off x="1078992" y="2587752"/>
            <a:ext cx="47091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b="1" dirty="0">
                <a:solidFill>
                  <a:srgbClr val="B9770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Risk  </a:t>
            </a:r>
            <a:pPr indent="0" marL="0">
              <a:buNone/>
            </a:pPr>
            <a:r>
              <a:rPr lang="en-US" sz="1050" dirty="0">
                <a:solidFill>
                  <a:srgbClr val="5B6B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Banking and Takaful will want conflicting priorities from the same adapters</a:t>
            </a:r>
            <a:endParaRPr lang="en-US" sz="1050" dirty="0"/>
          </a:p>
        </p:txBody>
      </p:sp>
      <p:sp>
        <p:nvSpPr>
          <p:cNvPr id="9" name="Text 6"/>
          <p:cNvSpPr/>
          <p:nvPr/>
        </p:nvSpPr>
        <p:spPr>
          <a:xfrm>
            <a:off x="1078992" y="3081528"/>
            <a:ext cx="470916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b="1" dirty="0">
                <a:solidFill>
                  <a:srgbClr val="0A7E7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Mitigation  </a:t>
            </a:r>
            <a:pPr indent="0" marL="0">
              <a:buNone/>
            </a:pPr>
            <a:r>
              <a:rPr lang="en-US" sz="1050" dirty="0">
                <a:solidFill>
                  <a:srgbClr val="5B6B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single owning squad with a published roadmap; RFC process; capacity split agreed quarterly at the platform council</a:t>
            </a:r>
            <a:endParaRPr lang="en-US" sz="1050" dirty="0"/>
          </a:p>
        </p:txBody>
      </p:sp>
      <p:sp>
        <p:nvSpPr>
          <p:cNvPr id="10" name="Shape 7"/>
          <p:cNvSpPr/>
          <p:nvPr/>
        </p:nvSpPr>
        <p:spPr>
          <a:xfrm>
            <a:off x="6263640" y="1783080"/>
            <a:ext cx="5166360" cy="1920240"/>
          </a:xfrm>
          <a:prstGeom prst="roundRect">
            <a:avLst>
              <a:gd name="adj" fmla="val 4762"/>
            </a:avLst>
          </a:prstGeom>
          <a:solidFill>
            <a:srgbClr val="F4F8FA"/>
          </a:solidFill>
          <a:ln w="12700">
            <a:solidFill>
              <a:srgbClr val="D8E2E8"/>
            </a:solidFill>
            <a:prstDash val="solid"/>
          </a:ln>
          <a:effectLst>
            <a:outerShdw sx="100000" sy="100000" kx="0" ky="0" algn="bl" rotWithShape="0" blurRad="63500" dist="12700" dir="2700000">
              <a:srgbClr val="000000">
                <a:alpha val="10000"/>
              </a:srgbClr>
            </a:outerShdw>
          </a:effectLst>
        </p:spPr>
      </p:sp>
      <p:sp>
        <p:nvSpPr>
          <p:cNvPr id="11" name="Shape 8"/>
          <p:cNvSpPr/>
          <p:nvPr/>
        </p:nvSpPr>
        <p:spPr>
          <a:xfrm>
            <a:off x="6519672" y="2020824"/>
            <a:ext cx="530352" cy="530352"/>
          </a:xfrm>
          <a:prstGeom prst="ellipse">
            <a:avLst/>
          </a:prstGeom>
          <a:solidFill>
            <a:srgbClr val="E8A13A"/>
          </a:solidFill>
          <a:ln/>
          <a:effectLst>
            <a:outerShdw sx="100000" sy="100000" kx="0" ky="0" algn="bl" rotWithShape="0" blurRad="63500" dist="12700" dir="2700000">
              <a:srgbClr val="000000">
                <a:alpha val="16000"/>
              </a:srgbClr>
            </a:outerShdw>
          </a:effectLst>
        </p:spPr>
      </p:sp>
      <p:pic>
        <p:nvPicPr>
          <p:cNvPr id="12" name="Image 1" descr="/home/claude/work/icons/bolt_w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8171" y="2169323"/>
            <a:ext cx="233355" cy="233355"/>
          </a:xfrm>
          <a:prstGeom prst="rect">
            <a:avLst/>
          </a:prstGeom>
        </p:spPr>
      </p:pic>
      <p:sp>
        <p:nvSpPr>
          <p:cNvPr id="13" name="Text 9"/>
          <p:cNvSpPr/>
          <p:nvPr/>
        </p:nvSpPr>
        <p:spPr>
          <a:xfrm>
            <a:off x="7159752" y="2039112"/>
            <a:ext cx="41605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50" b="1" dirty="0">
                <a:solidFill>
                  <a:srgbClr val="1E2A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Breaking-change blast radius</a:t>
            </a:r>
            <a:endParaRPr lang="en-US" sz="1450" dirty="0"/>
          </a:p>
        </p:txBody>
      </p:sp>
      <p:sp>
        <p:nvSpPr>
          <p:cNvPr id="14" name="Text 10"/>
          <p:cNvSpPr/>
          <p:nvPr/>
        </p:nvSpPr>
        <p:spPr>
          <a:xfrm>
            <a:off x="6519672" y="2587752"/>
            <a:ext cx="47091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b="1" dirty="0">
                <a:solidFill>
                  <a:srgbClr val="B9770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Risk  </a:t>
            </a:r>
            <a:pPr indent="0" marL="0">
              <a:buNone/>
            </a:pPr>
            <a:r>
              <a:rPr lang="en-US" sz="1050" dirty="0">
                <a:solidFill>
                  <a:srgbClr val="5B6B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One bad adapter release now hits two products</a:t>
            </a:r>
            <a:endParaRPr lang="en-US" sz="1050" dirty="0"/>
          </a:p>
        </p:txBody>
      </p:sp>
      <p:sp>
        <p:nvSpPr>
          <p:cNvPr id="15" name="Text 11"/>
          <p:cNvSpPr/>
          <p:nvPr/>
        </p:nvSpPr>
        <p:spPr>
          <a:xfrm>
            <a:off x="6519672" y="3081528"/>
            <a:ext cx="470916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b="1" dirty="0">
                <a:solidFill>
                  <a:srgbClr val="0A7E7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Mitigation  </a:t>
            </a:r>
            <a:pPr indent="0" marL="0">
              <a:buNone/>
            </a:pPr>
            <a:r>
              <a:rPr lang="en-US" sz="1050" dirty="0">
                <a:solidFill>
                  <a:srgbClr val="5B6B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Pact for both consumers blocks merge; vN/vN+1 side-by-side with deprecation windows; canary per app</a:t>
            </a:r>
            <a:endParaRPr lang="en-US" sz="1050" dirty="0"/>
          </a:p>
        </p:txBody>
      </p:sp>
      <p:sp>
        <p:nvSpPr>
          <p:cNvPr id="16" name="Shape 12"/>
          <p:cNvSpPr/>
          <p:nvPr/>
        </p:nvSpPr>
        <p:spPr>
          <a:xfrm>
            <a:off x="822960" y="3931920"/>
            <a:ext cx="5166360" cy="1920240"/>
          </a:xfrm>
          <a:prstGeom prst="roundRect">
            <a:avLst>
              <a:gd name="adj" fmla="val 4762"/>
            </a:avLst>
          </a:prstGeom>
          <a:solidFill>
            <a:srgbClr val="F4F8FA"/>
          </a:solidFill>
          <a:ln w="12700">
            <a:solidFill>
              <a:srgbClr val="D8E2E8"/>
            </a:solidFill>
            <a:prstDash val="solid"/>
          </a:ln>
          <a:effectLst>
            <a:outerShdw sx="100000" sy="100000" kx="0" ky="0" algn="bl" rotWithShape="0" blurRad="63500" dist="12700" dir="2700000">
              <a:srgbClr val="000000">
                <a:alpha val="10000"/>
              </a:srgbClr>
            </a:outerShdw>
          </a:effectLst>
        </p:spPr>
      </p:sp>
      <p:sp>
        <p:nvSpPr>
          <p:cNvPr id="17" name="Shape 13"/>
          <p:cNvSpPr/>
          <p:nvPr/>
        </p:nvSpPr>
        <p:spPr>
          <a:xfrm>
            <a:off x="1078992" y="4169664"/>
            <a:ext cx="530352" cy="530352"/>
          </a:xfrm>
          <a:prstGeom prst="ellipse">
            <a:avLst/>
          </a:prstGeom>
          <a:solidFill>
            <a:srgbClr val="E8A13A"/>
          </a:solidFill>
          <a:ln/>
          <a:effectLst>
            <a:outerShdw sx="100000" sy="100000" kx="0" ky="0" algn="bl" rotWithShape="0" blurRad="63500" dist="12700" dir="2700000">
              <a:srgbClr val="000000">
                <a:alpha val="16000"/>
              </a:srgbClr>
            </a:outerShdw>
          </a:effectLst>
        </p:spPr>
      </p:sp>
      <p:pic>
        <p:nvPicPr>
          <p:cNvPr id="18" name="Image 2" descr="/home/claude/work/icons/bolt_w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7491" y="4318163"/>
            <a:ext cx="233355" cy="233355"/>
          </a:xfrm>
          <a:prstGeom prst="rect">
            <a:avLst/>
          </a:prstGeom>
        </p:spPr>
      </p:pic>
      <p:sp>
        <p:nvSpPr>
          <p:cNvPr id="19" name="Text 14"/>
          <p:cNvSpPr/>
          <p:nvPr/>
        </p:nvSpPr>
        <p:spPr>
          <a:xfrm>
            <a:off x="1719072" y="4187952"/>
            <a:ext cx="41605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50" b="1" dirty="0">
                <a:solidFill>
                  <a:srgbClr val="1E2A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Insurance-specific compliance</a:t>
            </a:r>
            <a:endParaRPr lang="en-US" sz="1450" dirty="0"/>
          </a:p>
        </p:txBody>
      </p:sp>
      <p:sp>
        <p:nvSpPr>
          <p:cNvPr id="20" name="Text 15"/>
          <p:cNvSpPr/>
          <p:nvPr/>
        </p:nvSpPr>
        <p:spPr>
          <a:xfrm>
            <a:off x="1078992" y="4736592"/>
            <a:ext cx="47091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b="1" dirty="0">
                <a:solidFill>
                  <a:srgbClr val="B9770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Risk  </a:t>
            </a:r>
            <a:pPr indent="0" marL="0">
              <a:buNone/>
            </a:pPr>
            <a:r>
              <a:rPr lang="en-US" sz="1050" dirty="0">
                <a:solidFill>
                  <a:srgbClr val="5B6B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SECP Takaful Rules (PK), CBUAE insurance regime, SAMA cooperative rules + Shariah board sign-off differ from banking packs</a:t>
            </a:r>
            <a:endParaRPr lang="en-US" sz="1050" dirty="0"/>
          </a:p>
        </p:txBody>
      </p:sp>
      <p:sp>
        <p:nvSpPr>
          <p:cNvPr id="21" name="Text 16"/>
          <p:cNvSpPr/>
          <p:nvPr/>
        </p:nvSpPr>
        <p:spPr>
          <a:xfrm>
            <a:off x="1078992" y="5230368"/>
            <a:ext cx="470916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b="1" dirty="0">
                <a:solidFill>
                  <a:srgbClr val="0A7E7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Mitigation  </a:t>
            </a:r>
            <a:pPr indent="0" marL="0">
              <a:buNone/>
            </a:pPr>
            <a:r>
              <a:rPr lang="en-US" sz="1050" dirty="0">
                <a:solidFill>
                  <a:srgbClr val="5B6B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Compliance packs get an insurance variant per market, certified with counsel and the Shariah board before pilot</a:t>
            </a:r>
            <a:endParaRPr lang="en-US" sz="1050" dirty="0"/>
          </a:p>
        </p:txBody>
      </p:sp>
      <p:sp>
        <p:nvSpPr>
          <p:cNvPr id="22" name="Shape 17"/>
          <p:cNvSpPr/>
          <p:nvPr/>
        </p:nvSpPr>
        <p:spPr>
          <a:xfrm>
            <a:off x="6263640" y="3931920"/>
            <a:ext cx="5166360" cy="1920240"/>
          </a:xfrm>
          <a:prstGeom prst="roundRect">
            <a:avLst>
              <a:gd name="adj" fmla="val 4762"/>
            </a:avLst>
          </a:prstGeom>
          <a:solidFill>
            <a:srgbClr val="F4F8FA"/>
          </a:solidFill>
          <a:ln w="12700">
            <a:solidFill>
              <a:srgbClr val="D8E2E8"/>
            </a:solidFill>
            <a:prstDash val="solid"/>
          </a:ln>
          <a:effectLst>
            <a:outerShdw sx="100000" sy="100000" kx="0" ky="0" algn="bl" rotWithShape="0" blurRad="63500" dist="12700" dir="2700000">
              <a:srgbClr val="000000">
                <a:alpha val="10000"/>
              </a:srgbClr>
            </a:outerShdw>
          </a:effectLst>
        </p:spPr>
      </p:sp>
      <p:sp>
        <p:nvSpPr>
          <p:cNvPr id="23" name="Shape 18"/>
          <p:cNvSpPr/>
          <p:nvPr/>
        </p:nvSpPr>
        <p:spPr>
          <a:xfrm>
            <a:off x="6519672" y="4169664"/>
            <a:ext cx="530352" cy="530352"/>
          </a:xfrm>
          <a:prstGeom prst="ellipse">
            <a:avLst/>
          </a:prstGeom>
          <a:solidFill>
            <a:srgbClr val="E8A13A"/>
          </a:solidFill>
          <a:ln/>
          <a:effectLst>
            <a:outerShdw sx="100000" sy="100000" kx="0" ky="0" algn="bl" rotWithShape="0" blurRad="63500" dist="12700" dir="2700000">
              <a:srgbClr val="000000">
                <a:alpha val="16000"/>
              </a:srgbClr>
            </a:outerShdw>
          </a:effectLst>
        </p:spPr>
      </p:sp>
      <p:pic>
        <p:nvPicPr>
          <p:cNvPr id="24" name="Image 3" descr="/home/claude/work/icons/bolt_w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68171" y="4318163"/>
            <a:ext cx="233355" cy="233355"/>
          </a:xfrm>
          <a:prstGeom prst="rect">
            <a:avLst/>
          </a:prstGeom>
        </p:spPr>
      </p:pic>
      <p:sp>
        <p:nvSpPr>
          <p:cNvPr id="25" name="Text 19"/>
          <p:cNvSpPr/>
          <p:nvPr/>
        </p:nvSpPr>
        <p:spPr>
          <a:xfrm>
            <a:off x="7159752" y="4187952"/>
            <a:ext cx="41605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50" b="1" dirty="0">
                <a:solidFill>
                  <a:srgbClr val="1E2A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New provider dependencies</a:t>
            </a:r>
            <a:endParaRPr lang="en-US" sz="1450" dirty="0"/>
          </a:p>
        </p:txBody>
      </p:sp>
      <p:sp>
        <p:nvSpPr>
          <p:cNvPr id="26" name="Text 20"/>
          <p:cNvSpPr/>
          <p:nvPr/>
        </p:nvSpPr>
        <p:spPr>
          <a:xfrm>
            <a:off x="6519672" y="4736592"/>
            <a:ext cx="47091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b="1" dirty="0">
                <a:solidFill>
                  <a:srgbClr val="B9770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Risk  </a:t>
            </a:r>
            <a:pPr indent="0" marL="0">
              <a:buNone/>
            </a:pPr>
            <a:r>
              <a:rPr lang="en-US" sz="1050" dirty="0">
                <a:solidFill>
                  <a:srgbClr val="5B6B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Bureaus (eCIB/AECB/SIMAH), tax authorities and e-sign schemes add certification timelines</a:t>
            </a:r>
            <a:endParaRPr lang="en-US" sz="1050" dirty="0"/>
          </a:p>
        </p:txBody>
      </p:sp>
      <p:sp>
        <p:nvSpPr>
          <p:cNvPr id="27" name="Text 21"/>
          <p:cNvSpPr/>
          <p:nvPr/>
        </p:nvSpPr>
        <p:spPr>
          <a:xfrm>
            <a:off x="6519672" y="5230368"/>
            <a:ext cx="470916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b="1" dirty="0">
                <a:solidFill>
                  <a:srgbClr val="0A7E7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Mitigation  </a:t>
            </a:r>
            <a:pPr indent="0" marL="0">
              <a:buNone/>
            </a:pPr>
            <a:r>
              <a:rPr lang="en-US" sz="1050" dirty="0">
                <a:solidFill>
                  <a:srgbClr val="5B6B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Start provider onboarding in Phase A in parallel; mock adapters keep app teams unblocked; per-provider circuit breakers</a:t>
            </a:r>
            <a:endParaRPr lang="en-US" sz="1050" dirty="0"/>
          </a:p>
        </p:txBody>
      </p:sp>
      <p:sp>
        <p:nvSpPr>
          <p:cNvPr id="28" name="Text 22"/>
          <p:cNvSpPr/>
          <p:nvPr/>
        </p:nvSpPr>
        <p:spPr>
          <a:xfrm>
            <a:off x="11457432" y="6400800"/>
            <a:ext cx="457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5B6B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15</a:t>
            </a:r>
            <a:endParaRPr lang="en-US" sz="10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bg>
      <p:bgPr>
        <a:solidFill>
          <a:srgbClr val="0B1F3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8348472" y="-2011680"/>
            <a:ext cx="5943600" cy="5943600"/>
          </a:xfrm>
          <a:prstGeom prst="ellipse">
            <a:avLst/>
          </a:prstGeom>
          <a:solidFill>
            <a:srgbClr val="12294D"/>
          </a:solidFill>
          <a:ln/>
        </p:spPr>
      </p:sp>
      <p:sp>
        <p:nvSpPr>
          <p:cNvPr id="3" name="Shape 1"/>
          <p:cNvSpPr/>
          <p:nvPr/>
        </p:nvSpPr>
        <p:spPr>
          <a:xfrm>
            <a:off x="-2194560" y="3749040"/>
            <a:ext cx="5486400" cy="5486400"/>
          </a:xfrm>
          <a:prstGeom prst="ellipse">
            <a:avLst/>
          </a:prstGeom>
          <a:solidFill>
            <a:srgbClr val="12294D"/>
          </a:solidFill>
          <a:ln/>
        </p:spPr>
      </p:sp>
      <p:sp>
        <p:nvSpPr>
          <p:cNvPr id="4" name="Shape 2"/>
          <p:cNvSpPr/>
          <p:nvPr/>
        </p:nvSpPr>
        <p:spPr>
          <a:xfrm>
            <a:off x="822960" y="822960"/>
            <a:ext cx="914400" cy="914400"/>
          </a:xfrm>
          <a:prstGeom prst="ellipse">
            <a:avLst/>
          </a:prstGeom>
          <a:solidFill>
            <a:srgbClr val="0FB5AE"/>
          </a:solidFill>
          <a:ln/>
          <a:effectLst>
            <a:outerShdw sx="100000" sy="100000" kx="0" ky="0" algn="bl" rotWithShape="0" blurRad="63500" dist="12700" dir="2700000">
              <a:srgbClr val="000000">
                <a:alpha val="16000"/>
              </a:srgbClr>
            </a:outerShdw>
          </a:effectLst>
        </p:spPr>
      </p:sp>
      <p:pic>
        <p:nvPicPr>
          <p:cNvPr id="5" name="Image 0" descr="/home/claude/work/icons/handshake_w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8992" y="1078992"/>
            <a:ext cx="402336" cy="402336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1920240" y="960120"/>
            <a:ext cx="82296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Century Schoolbook" pitchFamily="34" charset="0"/>
                <a:ea typeface="Century Schoolbook" pitchFamily="34" charset="-122"/>
                <a:cs typeface="Century Schoolbook" pitchFamily="34" charset="-120"/>
              </a:rPr>
              <a:t>The ask &amp; next steps</a:t>
            </a:r>
            <a:endParaRPr lang="en-US" sz="3000" dirty="0"/>
          </a:p>
        </p:txBody>
      </p:sp>
      <p:sp>
        <p:nvSpPr>
          <p:cNvPr id="7" name="Shape 4"/>
          <p:cNvSpPr/>
          <p:nvPr/>
        </p:nvSpPr>
        <p:spPr>
          <a:xfrm>
            <a:off x="914400" y="2286000"/>
            <a:ext cx="603504" cy="603504"/>
          </a:xfrm>
          <a:prstGeom prst="ellipse">
            <a:avLst/>
          </a:prstGeom>
          <a:solidFill>
            <a:srgbClr val="0FB5AE"/>
          </a:solidFill>
          <a:ln/>
          <a:effectLst>
            <a:outerShdw sx="100000" sy="100000" kx="0" ky="0" algn="bl" rotWithShape="0" blurRad="63500" dist="12700" dir="2700000">
              <a:srgbClr val="000000">
                <a:alpha val="16000"/>
              </a:srgbClr>
            </a:outerShdw>
          </a:effectLst>
        </p:spPr>
      </p:sp>
      <p:pic>
        <p:nvPicPr>
          <p:cNvPr id="8" name="Image 1" descr="/home/claude/work/icons/check_w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3381" y="2454981"/>
            <a:ext cx="265542" cy="265542"/>
          </a:xfrm>
          <a:prstGeom prst="rect">
            <a:avLst/>
          </a:prstGeom>
        </p:spPr>
      </p:pic>
      <p:sp>
        <p:nvSpPr>
          <p:cNvPr id="9" name="Text 5"/>
          <p:cNvSpPr/>
          <p:nvPr/>
        </p:nvSpPr>
        <p:spPr>
          <a:xfrm>
            <a:off x="1783080" y="2267712"/>
            <a:ext cx="91440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Endorse the shared-adapter model</a:t>
            </a:r>
            <a:endParaRPr lang="en-US" sz="1800" dirty="0"/>
          </a:p>
        </p:txBody>
      </p:sp>
      <p:sp>
        <p:nvSpPr>
          <p:cNvPr id="10" name="Text 6"/>
          <p:cNvSpPr/>
          <p:nvPr/>
        </p:nvSpPr>
        <p:spPr>
          <a:xfrm>
            <a:off x="1783080" y="2670048"/>
            <a:ext cx="932688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Eight adapters, one owning squad, contract-gated releases serving both apps</a:t>
            </a:r>
            <a:endParaRPr lang="en-US" sz="1300" dirty="0"/>
          </a:p>
        </p:txBody>
      </p:sp>
      <p:sp>
        <p:nvSpPr>
          <p:cNvPr id="11" name="Shape 7"/>
          <p:cNvSpPr/>
          <p:nvPr/>
        </p:nvSpPr>
        <p:spPr>
          <a:xfrm>
            <a:off x="914400" y="3474720"/>
            <a:ext cx="603504" cy="603504"/>
          </a:xfrm>
          <a:prstGeom prst="ellipse">
            <a:avLst/>
          </a:prstGeom>
          <a:solidFill>
            <a:srgbClr val="0FB5AE"/>
          </a:solidFill>
          <a:ln/>
          <a:effectLst>
            <a:outerShdw sx="100000" sy="100000" kx="0" ky="0" algn="bl" rotWithShape="0" blurRad="63500" dist="12700" dir="2700000">
              <a:srgbClr val="000000">
                <a:alpha val="16000"/>
              </a:srgbClr>
            </a:outerShdw>
          </a:effectLst>
        </p:spPr>
      </p:sp>
      <p:pic>
        <p:nvPicPr>
          <p:cNvPr id="12" name="Image 2" descr="/home/claude/work/icons/check_w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3381" y="3643701"/>
            <a:ext cx="265542" cy="265542"/>
          </a:xfrm>
          <a:prstGeom prst="rect">
            <a:avLst/>
          </a:prstGeom>
        </p:spPr>
      </p:pic>
      <p:sp>
        <p:nvSpPr>
          <p:cNvPr id="13" name="Text 8"/>
          <p:cNvSpPr/>
          <p:nvPr/>
        </p:nvSpPr>
        <p:spPr>
          <a:xfrm>
            <a:off x="1783080" y="3456432"/>
            <a:ext cx="91440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Fund the three new builds</a:t>
            </a:r>
            <a:endParaRPr lang="en-US" sz="1800" dirty="0"/>
          </a:p>
        </p:txBody>
      </p:sp>
      <p:sp>
        <p:nvSpPr>
          <p:cNvPr id="14" name="Text 9"/>
          <p:cNvSpPr/>
          <p:nvPr/>
        </p:nvSpPr>
        <p:spPr>
          <a:xfrm>
            <a:off x="1783080" y="3858768"/>
            <a:ext cx="932688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Credit Bureau, Country Tax and E-Signature — banking benefits from all three as well</a:t>
            </a:r>
            <a:endParaRPr lang="en-US" sz="1300" dirty="0"/>
          </a:p>
        </p:txBody>
      </p:sp>
      <p:sp>
        <p:nvSpPr>
          <p:cNvPr id="15" name="Shape 10"/>
          <p:cNvSpPr/>
          <p:nvPr/>
        </p:nvSpPr>
        <p:spPr>
          <a:xfrm>
            <a:off x="914400" y="4663440"/>
            <a:ext cx="603504" cy="603504"/>
          </a:xfrm>
          <a:prstGeom prst="ellipse">
            <a:avLst/>
          </a:prstGeom>
          <a:solidFill>
            <a:srgbClr val="1E8449"/>
          </a:solidFill>
          <a:ln/>
          <a:effectLst>
            <a:outerShdw sx="100000" sy="100000" kx="0" ky="0" algn="bl" rotWithShape="0" blurRad="63500" dist="12700" dir="2700000">
              <a:srgbClr val="000000">
                <a:alpha val="16000"/>
              </a:srgbClr>
            </a:outerShdw>
          </a:effectLst>
        </p:spPr>
      </p:sp>
      <p:pic>
        <p:nvPicPr>
          <p:cNvPr id="16" name="Image 3" descr="/home/claude/work/icons/check_w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3381" y="4832421"/>
            <a:ext cx="265542" cy="265542"/>
          </a:xfrm>
          <a:prstGeom prst="rect">
            <a:avLst/>
          </a:prstGeom>
        </p:spPr>
      </p:pic>
      <p:sp>
        <p:nvSpPr>
          <p:cNvPr id="17" name="Text 11"/>
          <p:cNvSpPr/>
          <p:nvPr/>
        </p:nvSpPr>
        <p:spPr>
          <a:xfrm>
            <a:off x="1783080" y="4645152"/>
            <a:ext cx="91440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Green-light the Pakistan Takaful pilot</a:t>
            </a:r>
            <a:endParaRPr lang="en-US" sz="1800" dirty="0"/>
          </a:p>
        </p:txBody>
      </p:sp>
      <p:sp>
        <p:nvSpPr>
          <p:cNvPr id="18" name="Text 12"/>
          <p:cNvSpPr/>
          <p:nvPr/>
        </p:nvSpPr>
        <p:spPr>
          <a:xfrm>
            <a:off x="1783080" y="5047488"/>
            <a:ext cx="932688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Phase A/B start now; issuance + contribution collection on Raast as the first live journey</a:t>
            </a:r>
            <a:endParaRPr lang="en-US" sz="1300" dirty="0"/>
          </a:p>
        </p:txBody>
      </p:sp>
      <p:sp>
        <p:nvSpPr>
          <p:cNvPr id="19" name="Text 13"/>
          <p:cNvSpPr/>
          <p:nvPr/>
        </p:nvSpPr>
        <p:spPr>
          <a:xfrm>
            <a:off x="868680" y="5989320"/>
            <a:ext cx="104241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i="1" dirty="0">
                <a:solidFill>
                  <a:srgbClr val="0FB5A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One platform core. Two regulated products. Three markets — certified once.</a:t>
            </a:r>
            <a:endParaRPr lang="en-US" sz="1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22960" y="502920"/>
            <a:ext cx="8229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300" kern="0" dirty="0">
                <a:solidFill>
                  <a:srgbClr val="0FB5A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AGENDA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822960" y="822960"/>
            <a:ext cx="100584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200" b="1" dirty="0">
                <a:solidFill>
                  <a:srgbClr val="1E2A38"/>
                </a:solidFill>
                <a:latin typeface="Century Schoolbook" pitchFamily="34" charset="0"/>
                <a:ea typeface="Century Schoolbook" pitchFamily="34" charset="-122"/>
                <a:cs typeface="Century Schoolbook" pitchFamily="34" charset="-120"/>
              </a:rPr>
              <a:t>What this session covers</a:t>
            </a:r>
            <a:endParaRPr lang="en-US" sz="3200" dirty="0"/>
          </a:p>
        </p:txBody>
      </p:sp>
      <p:sp>
        <p:nvSpPr>
          <p:cNvPr id="4" name="Shape 2"/>
          <p:cNvSpPr/>
          <p:nvPr/>
        </p:nvSpPr>
        <p:spPr>
          <a:xfrm>
            <a:off x="822960" y="1737360"/>
            <a:ext cx="5257800" cy="1234440"/>
          </a:xfrm>
          <a:prstGeom prst="roundRect">
            <a:avLst>
              <a:gd name="adj" fmla="val 7407"/>
            </a:avLst>
          </a:prstGeom>
          <a:solidFill>
            <a:srgbClr val="F4F8FA"/>
          </a:solidFill>
          <a:ln w="12700">
            <a:solidFill>
              <a:srgbClr val="D8E2E8"/>
            </a:solidFill>
            <a:prstDash val="solid"/>
          </a:ln>
          <a:effectLst>
            <a:outerShdw sx="100000" sy="100000" kx="0" ky="0" algn="bl" rotWithShape="0" blurRad="63500" dist="12700" dir="2700000">
              <a:srgbClr val="000000">
                <a:alpha val="8000"/>
              </a:srgbClr>
            </a:outerShdw>
          </a:effectLst>
        </p:spPr>
      </p:sp>
      <p:sp>
        <p:nvSpPr>
          <p:cNvPr id="5" name="Shape 3"/>
          <p:cNvSpPr/>
          <p:nvPr/>
        </p:nvSpPr>
        <p:spPr>
          <a:xfrm>
            <a:off x="1078992" y="2029968"/>
            <a:ext cx="658368" cy="658368"/>
          </a:xfrm>
          <a:prstGeom prst="ellipse">
            <a:avLst/>
          </a:prstGeom>
          <a:solidFill>
            <a:srgbClr val="0FB5AE"/>
          </a:solidFill>
          <a:ln/>
          <a:effectLst>
            <a:outerShdw sx="100000" sy="100000" kx="0" ky="0" algn="bl" rotWithShape="0" blurRad="63500" dist="12700" dir="2700000">
              <a:srgbClr val="000000">
                <a:alpha val="16000"/>
              </a:srgbClr>
            </a:outerShdw>
          </a:effectLst>
        </p:spPr>
      </p:sp>
      <p:pic>
        <p:nvPicPr>
          <p:cNvPr id="6" name="Image 0" descr="/home/claude/work/icons/handshake_w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3335" y="2214311"/>
            <a:ext cx="289682" cy="289682"/>
          </a:xfrm>
          <a:prstGeom prst="rect">
            <a:avLst/>
          </a:prstGeom>
        </p:spPr>
      </p:pic>
      <p:sp>
        <p:nvSpPr>
          <p:cNvPr id="7" name="Text 4"/>
          <p:cNvSpPr/>
          <p:nvPr/>
        </p:nvSpPr>
        <p:spPr>
          <a:xfrm>
            <a:off x="5303520" y="1847088"/>
            <a:ext cx="6858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2600" b="1" dirty="0">
                <a:solidFill>
                  <a:srgbClr val="EAF1F4"/>
                </a:solidFill>
                <a:latin typeface="Century Schoolbook" pitchFamily="34" charset="0"/>
                <a:ea typeface="Century Schoolbook" pitchFamily="34" charset="-122"/>
                <a:cs typeface="Century Schoolbook" pitchFamily="34" charset="-120"/>
              </a:rPr>
              <a:t>01</a:t>
            </a:r>
            <a:endParaRPr lang="en-US" sz="2600" dirty="0"/>
          </a:p>
        </p:txBody>
      </p:sp>
      <p:sp>
        <p:nvSpPr>
          <p:cNvPr id="8" name="Text 5"/>
          <p:cNvSpPr/>
          <p:nvPr/>
        </p:nvSpPr>
        <p:spPr>
          <a:xfrm>
            <a:off x="1920240" y="1920240"/>
            <a:ext cx="33832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E2A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Why one platform, two apps</a:t>
            </a:r>
            <a:endParaRPr lang="en-US" sz="1600" dirty="0"/>
          </a:p>
        </p:txBody>
      </p:sp>
      <p:sp>
        <p:nvSpPr>
          <p:cNvPr id="9" name="Text 6"/>
          <p:cNvSpPr/>
          <p:nvPr/>
        </p:nvSpPr>
        <p:spPr>
          <a:xfrm>
            <a:off x="1920240" y="2304288"/>
            <a:ext cx="39776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5B6B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Design once, build once, launch twice</a:t>
            </a:r>
            <a:endParaRPr lang="en-US" sz="1200" dirty="0"/>
          </a:p>
        </p:txBody>
      </p:sp>
      <p:sp>
        <p:nvSpPr>
          <p:cNvPr id="10" name="Shape 7"/>
          <p:cNvSpPr/>
          <p:nvPr/>
        </p:nvSpPr>
        <p:spPr>
          <a:xfrm>
            <a:off x="6355080" y="1737360"/>
            <a:ext cx="5257800" cy="1234440"/>
          </a:xfrm>
          <a:prstGeom prst="roundRect">
            <a:avLst>
              <a:gd name="adj" fmla="val 7407"/>
            </a:avLst>
          </a:prstGeom>
          <a:solidFill>
            <a:srgbClr val="F4F8FA"/>
          </a:solidFill>
          <a:ln w="12700">
            <a:solidFill>
              <a:srgbClr val="D8E2E8"/>
            </a:solidFill>
            <a:prstDash val="solid"/>
          </a:ln>
          <a:effectLst>
            <a:outerShdw sx="100000" sy="100000" kx="0" ky="0" algn="bl" rotWithShape="0" blurRad="63500" dist="12700" dir="2700000">
              <a:srgbClr val="000000">
                <a:alpha val="8000"/>
              </a:srgbClr>
            </a:outerShdw>
          </a:effectLst>
        </p:spPr>
      </p:sp>
      <p:sp>
        <p:nvSpPr>
          <p:cNvPr id="11" name="Shape 8"/>
          <p:cNvSpPr/>
          <p:nvPr/>
        </p:nvSpPr>
        <p:spPr>
          <a:xfrm>
            <a:off x="6611112" y="2029968"/>
            <a:ext cx="658368" cy="658368"/>
          </a:xfrm>
          <a:prstGeom prst="ellipse">
            <a:avLst/>
          </a:prstGeom>
          <a:solidFill>
            <a:srgbClr val="1E8449"/>
          </a:solidFill>
          <a:ln/>
          <a:effectLst>
            <a:outerShdw sx="100000" sy="100000" kx="0" ky="0" algn="bl" rotWithShape="0" blurRad="63500" dist="12700" dir="2700000">
              <a:srgbClr val="000000">
                <a:alpha val="16000"/>
              </a:srgbClr>
            </a:outerShdw>
          </a:effectLst>
        </p:spPr>
      </p:sp>
      <p:pic>
        <p:nvPicPr>
          <p:cNvPr id="12" name="Image 1" descr="/home/claude/work/icons/cubes_w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95455" y="2214311"/>
            <a:ext cx="289682" cy="289682"/>
          </a:xfrm>
          <a:prstGeom prst="rect">
            <a:avLst/>
          </a:prstGeom>
        </p:spPr>
      </p:pic>
      <p:sp>
        <p:nvSpPr>
          <p:cNvPr id="13" name="Text 9"/>
          <p:cNvSpPr/>
          <p:nvPr/>
        </p:nvSpPr>
        <p:spPr>
          <a:xfrm>
            <a:off x="10835640" y="1847088"/>
            <a:ext cx="6858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2600" b="1" dirty="0">
                <a:solidFill>
                  <a:srgbClr val="EAF1F4"/>
                </a:solidFill>
                <a:latin typeface="Century Schoolbook" pitchFamily="34" charset="0"/>
                <a:ea typeface="Century Schoolbook" pitchFamily="34" charset="-122"/>
                <a:cs typeface="Century Schoolbook" pitchFamily="34" charset="-120"/>
              </a:rPr>
              <a:t>02</a:t>
            </a:r>
            <a:endParaRPr lang="en-US" sz="2600" dirty="0"/>
          </a:p>
        </p:txBody>
      </p:sp>
      <p:sp>
        <p:nvSpPr>
          <p:cNvPr id="14" name="Text 10"/>
          <p:cNvSpPr/>
          <p:nvPr/>
        </p:nvSpPr>
        <p:spPr>
          <a:xfrm>
            <a:off x="7452360" y="1920240"/>
            <a:ext cx="33832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E2A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Inside the banking app</a:t>
            </a:r>
            <a:endParaRPr lang="en-US" sz="1600" dirty="0"/>
          </a:p>
        </p:txBody>
      </p:sp>
      <p:sp>
        <p:nvSpPr>
          <p:cNvPr id="15" name="Text 11"/>
          <p:cNvSpPr/>
          <p:nvPr/>
        </p:nvSpPr>
        <p:spPr>
          <a:xfrm>
            <a:off x="7452360" y="2304288"/>
            <a:ext cx="39776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5B6B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Architecture, capabilities &amp; tech stack</a:t>
            </a:r>
            <a:endParaRPr lang="en-US" sz="1200" dirty="0"/>
          </a:p>
        </p:txBody>
      </p:sp>
      <p:sp>
        <p:nvSpPr>
          <p:cNvPr id="16" name="Shape 12"/>
          <p:cNvSpPr/>
          <p:nvPr/>
        </p:nvSpPr>
        <p:spPr>
          <a:xfrm>
            <a:off x="822960" y="3154680"/>
            <a:ext cx="5257800" cy="1234440"/>
          </a:xfrm>
          <a:prstGeom prst="roundRect">
            <a:avLst>
              <a:gd name="adj" fmla="val 7407"/>
            </a:avLst>
          </a:prstGeom>
          <a:solidFill>
            <a:srgbClr val="F4F8FA"/>
          </a:solidFill>
          <a:ln w="12700">
            <a:solidFill>
              <a:srgbClr val="D8E2E8"/>
            </a:solidFill>
            <a:prstDash val="solid"/>
          </a:ln>
          <a:effectLst>
            <a:outerShdw sx="100000" sy="100000" kx="0" ky="0" algn="bl" rotWithShape="0" blurRad="63500" dist="12700" dir="2700000">
              <a:srgbClr val="000000">
                <a:alpha val="8000"/>
              </a:srgbClr>
            </a:outerShdw>
          </a:effectLst>
        </p:spPr>
      </p:sp>
      <p:sp>
        <p:nvSpPr>
          <p:cNvPr id="17" name="Shape 13"/>
          <p:cNvSpPr/>
          <p:nvPr/>
        </p:nvSpPr>
        <p:spPr>
          <a:xfrm>
            <a:off x="1078992" y="3447288"/>
            <a:ext cx="658368" cy="658368"/>
          </a:xfrm>
          <a:prstGeom prst="ellipse">
            <a:avLst/>
          </a:prstGeom>
          <a:solidFill>
            <a:srgbClr val="0FB5AE"/>
          </a:solidFill>
          <a:ln/>
          <a:effectLst>
            <a:outerShdw sx="100000" sy="100000" kx="0" ky="0" algn="bl" rotWithShape="0" blurRad="63500" dist="12700" dir="2700000">
              <a:srgbClr val="000000">
                <a:alpha val="16000"/>
              </a:srgbClr>
            </a:outerShdw>
          </a:effectLst>
        </p:spPr>
      </p:sp>
      <p:pic>
        <p:nvPicPr>
          <p:cNvPr id="18" name="Image 2" descr="/home/claude/work/icons/packages_w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3335" y="3631631"/>
            <a:ext cx="289682" cy="289682"/>
          </a:xfrm>
          <a:prstGeom prst="rect">
            <a:avLst/>
          </a:prstGeom>
        </p:spPr>
      </p:pic>
      <p:sp>
        <p:nvSpPr>
          <p:cNvPr id="19" name="Text 14"/>
          <p:cNvSpPr/>
          <p:nvPr/>
        </p:nvSpPr>
        <p:spPr>
          <a:xfrm>
            <a:off x="5303520" y="3264408"/>
            <a:ext cx="6858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2600" b="1" dirty="0">
                <a:solidFill>
                  <a:srgbClr val="EAF1F4"/>
                </a:solidFill>
                <a:latin typeface="Century Schoolbook" pitchFamily="34" charset="0"/>
                <a:ea typeface="Century Schoolbook" pitchFamily="34" charset="-122"/>
                <a:cs typeface="Century Schoolbook" pitchFamily="34" charset="-120"/>
              </a:rPr>
              <a:t>03</a:t>
            </a:r>
            <a:endParaRPr lang="en-US" sz="2600" dirty="0"/>
          </a:p>
        </p:txBody>
      </p:sp>
      <p:sp>
        <p:nvSpPr>
          <p:cNvPr id="20" name="Text 15"/>
          <p:cNvSpPr/>
          <p:nvPr/>
        </p:nvSpPr>
        <p:spPr>
          <a:xfrm>
            <a:off x="1920240" y="3337560"/>
            <a:ext cx="33832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E2A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shared adapter layer</a:t>
            </a:r>
            <a:endParaRPr lang="en-US" sz="1600" dirty="0"/>
          </a:p>
        </p:txBody>
      </p:sp>
      <p:sp>
        <p:nvSpPr>
          <p:cNvPr id="21" name="Text 16"/>
          <p:cNvSpPr/>
          <p:nvPr/>
        </p:nvSpPr>
        <p:spPr>
          <a:xfrm>
            <a:off x="1920240" y="3721608"/>
            <a:ext cx="39776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5B6B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Eight adapters: five designed, three new</a:t>
            </a:r>
            <a:endParaRPr lang="en-US" sz="1200" dirty="0"/>
          </a:p>
        </p:txBody>
      </p:sp>
      <p:sp>
        <p:nvSpPr>
          <p:cNvPr id="22" name="Shape 17"/>
          <p:cNvSpPr/>
          <p:nvPr/>
        </p:nvSpPr>
        <p:spPr>
          <a:xfrm>
            <a:off x="6355080" y="3154680"/>
            <a:ext cx="5257800" cy="1234440"/>
          </a:xfrm>
          <a:prstGeom prst="roundRect">
            <a:avLst>
              <a:gd name="adj" fmla="val 7407"/>
            </a:avLst>
          </a:prstGeom>
          <a:solidFill>
            <a:srgbClr val="F4F8FA"/>
          </a:solidFill>
          <a:ln w="12700">
            <a:solidFill>
              <a:srgbClr val="D8E2E8"/>
            </a:solidFill>
            <a:prstDash val="solid"/>
          </a:ln>
          <a:effectLst>
            <a:outerShdw sx="100000" sy="100000" kx="0" ky="0" algn="bl" rotWithShape="0" blurRad="63500" dist="12700" dir="2700000">
              <a:srgbClr val="000000">
                <a:alpha val="8000"/>
              </a:srgbClr>
            </a:outerShdw>
          </a:effectLst>
        </p:spPr>
      </p:sp>
      <p:sp>
        <p:nvSpPr>
          <p:cNvPr id="23" name="Shape 18"/>
          <p:cNvSpPr/>
          <p:nvPr/>
        </p:nvSpPr>
        <p:spPr>
          <a:xfrm>
            <a:off x="6611112" y="3447288"/>
            <a:ext cx="658368" cy="658368"/>
          </a:xfrm>
          <a:prstGeom prst="ellipse">
            <a:avLst/>
          </a:prstGeom>
          <a:solidFill>
            <a:srgbClr val="1E8449"/>
          </a:solidFill>
          <a:ln/>
          <a:effectLst>
            <a:outerShdw sx="100000" sy="100000" kx="0" ky="0" algn="bl" rotWithShape="0" blurRad="63500" dist="12700" dir="2700000">
              <a:srgbClr val="000000">
                <a:alpha val="16000"/>
              </a:srgbClr>
            </a:outerShdw>
          </a:effectLst>
        </p:spPr>
      </p:sp>
      <p:pic>
        <p:nvPicPr>
          <p:cNvPr id="24" name="Image 3" descr="/home/claude/work/icons/umbrella_w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5455" y="3631631"/>
            <a:ext cx="289682" cy="289682"/>
          </a:xfrm>
          <a:prstGeom prst="rect">
            <a:avLst/>
          </a:prstGeom>
        </p:spPr>
      </p:pic>
      <p:sp>
        <p:nvSpPr>
          <p:cNvPr id="25" name="Text 19"/>
          <p:cNvSpPr/>
          <p:nvPr/>
        </p:nvSpPr>
        <p:spPr>
          <a:xfrm>
            <a:off x="10835640" y="3264408"/>
            <a:ext cx="6858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2600" b="1" dirty="0">
                <a:solidFill>
                  <a:srgbClr val="EAF1F4"/>
                </a:solidFill>
                <a:latin typeface="Century Schoolbook" pitchFamily="34" charset="0"/>
                <a:ea typeface="Century Schoolbook" pitchFamily="34" charset="-122"/>
                <a:cs typeface="Century Schoolbook" pitchFamily="34" charset="-120"/>
              </a:rPr>
              <a:t>04</a:t>
            </a:r>
            <a:endParaRPr lang="en-US" sz="2600" dirty="0"/>
          </a:p>
        </p:txBody>
      </p:sp>
      <p:sp>
        <p:nvSpPr>
          <p:cNvPr id="26" name="Text 20"/>
          <p:cNvSpPr/>
          <p:nvPr/>
        </p:nvSpPr>
        <p:spPr>
          <a:xfrm>
            <a:off x="7452360" y="3337560"/>
            <a:ext cx="33832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E2A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Takaful journeys</a:t>
            </a:r>
            <a:endParaRPr lang="en-US" sz="1600" dirty="0"/>
          </a:p>
        </p:txBody>
      </p:sp>
      <p:sp>
        <p:nvSpPr>
          <p:cNvPr id="27" name="Text 21"/>
          <p:cNvSpPr/>
          <p:nvPr/>
        </p:nvSpPr>
        <p:spPr>
          <a:xfrm>
            <a:off x="7452360" y="3721608"/>
            <a:ext cx="39776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5B6B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Issuance and claims on shared rails</a:t>
            </a:r>
            <a:endParaRPr lang="en-US" sz="1200" dirty="0"/>
          </a:p>
        </p:txBody>
      </p:sp>
      <p:sp>
        <p:nvSpPr>
          <p:cNvPr id="28" name="Shape 22"/>
          <p:cNvSpPr/>
          <p:nvPr/>
        </p:nvSpPr>
        <p:spPr>
          <a:xfrm>
            <a:off x="822960" y="4572000"/>
            <a:ext cx="5257800" cy="1234440"/>
          </a:xfrm>
          <a:prstGeom prst="roundRect">
            <a:avLst>
              <a:gd name="adj" fmla="val 7407"/>
            </a:avLst>
          </a:prstGeom>
          <a:solidFill>
            <a:srgbClr val="F4F8FA"/>
          </a:solidFill>
          <a:ln w="12700">
            <a:solidFill>
              <a:srgbClr val="D8E2E8"/>
            </a:solidFill>
            <a:prstDash val="solid"/>
          </a:ln>
          <a:effectLst>
            <a:outerShdw sx="100000" sy="100000" kx="0" ky="0" algn="bl" rotWithShape="0" blurRad="63500" dist="12700" dir="2700000">
              <a:srgbClr val="000000">
                <a:alpha val="8000"/>
              </a:srgbClr>
            </a:outerShdw>
          </a:effectLst>
        </p:spPr>
      </p:sp>
      <p:sp>
        <p:nvSpPr>
          <p:cNvPr id="29" name="Shape 23"/>
          <p:cNvSpPr/>
          <p:nvPr/>
        </p:nvSpPr>
        <p:spPr>
          <a:xfrm>
            <a:off x="1078992" y="4864608"/>
            <a:ext cx="658368" cy="658368"/>
          </a:xfrm>
          <a:prstGeom prst="ellipse">
            <a:avLst/>
          </a:prstGeom>
          <a:solidFill>
            <a:srgbClr val="0FB5AE"/>
          </a:solidFill>
          <a:ln/>
          <a:effectLst>
            <a:outerShdw sx="100000" sy="100000" kx="0" ky="0" algn="bl" rotWithShape="0" blurRad="63500" dist="12700" dir="2700000">
              <a:srgbClr val="000000">
                <a:alpha val="16000"/>
              </a:srgbClr>
            </a:outerShdw>
          </a:effectLst>
        </p:spPr>
      </p:sp>
      <p:pic>
        <p:nvPicPr>
          <p:cNvPr id="30" name="Image 4" descr="/home/claude/work/icons/cogs_w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63335" y="5048951"/>
            <a:ext cx="289682" cy="289682"/>
          </a:xfrm>
          <a:prstGeom prst="rect">
            <a:avLst/>
          </a:prstGeom>
        </p:spPr>
      </p:pic>
      <p:sp>
        <p:nvSpPr>
          <p:cNvPr id="31" name="Text 24"/>
          <p:cNvSpPr/>
          <p:nvPr/>
        </p:nvSpPr>
        <p:spPr>
          <a:xfrm>
            <a:off x="5303520" y="4681728"/>
            <a:ext cx="6858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2600" b="1" dirty="0">
                <a:solidFill>
                  <a:srgbClr val="EAF1F4"/>
                </a:solidFill>
                <a:latin typeface="Century Schoolbook" pitchFamily="34" charset="0"/>
                <a:ea typeface="Century Schoolbook" pitchFamily="34" charset="-122"/>
                <a:cs typeface="Century Schoolbook" pitchFamily="34" charset="-120"/>
              </a:rPr>
              <a:t>05</a:t>
            </a:r>
            <a:endParaRPr lang="en-US" sz="2600" dirty="0"/>
          </a:p>
        </p:txBody>
      </p:sp>
      <p:sp>
        <p:nvSpPr>
          <p:cNvPr id="32" name="Text 25"/>
          <p:cNvSpPr/>
          <p:nvPr/>
        </p:nvSpPr>
        <p:spPr>
          <a:xfrm>
            <a:off x="1920240" y="4754880"/>
            <a:ext cx="33832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E2A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Engineering &amp; governance</a:t>
            </a:r>
            <a:endParaRPr lang="en-US" sz="1600" dirty="0"/>
          </a:p>
        </p:txBody>
      </p:sp>
      <p:sp>
        <p:nvSpPr>
          <p:cNvPr id="33" name="Text 26"/>
          <p:cNvSpPr/>
          <p:nvPr/>
        </p:nvSpPr>
        <p:spPr>
          <a:xfrm>
            <a:off x="1920240" y="5138928"/>
            <a:ext cx="39776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5B6B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Versioning, contracts, ownership</a:t>
            </a:r>
            <a:endParaRPr lang="en-US" sz="1200" dirty="0"/>
          </a:p>
        </p:txBody>
      </p:sp>
      <p:sp>
        <p:nvSpPr>
          <p:cNvPr id="34" name="Shape 27"/>
          <p:cNvSpPr/>
          <p:nvPr/>
        </p:nvSpPr>
        <p:spPr>
          <a:xfrm>
            <a:off x="6355080" y="4572000"/>
            <a:ext cx="5257800" cy="1234440"/>
          </a:xfrm>
          <a:prstGeom prst="roundRect">
            <a:avLst>
              <a:gd name="adj" fmla="val 7407"/>
            </a:avLst>
          </a:prstGeom>
          <a:solidFill>
            <a:srgbClr val="F4F8FA"/>
          </a:solidFill>
          <a:ln w="12700">
            <a:solidFill>
              <a:srgbClr val="D8E2E8"/>
            </a:solidFill>
            <a:prstDash val="solid"/>
          </a:ln>
          <a:effectLst>
            <a:outerShdw sx="100000" sy="100000" kx="0" ky="0" algn="bl" rotWithShape="0" blurRad="63500" dist="12700" dir="2700000">
              <a:srgbClr val="000000">
                <a:alpha val="8000"/>
              </a:srgbClr>
            </a:outerShdw>
          </a:effectLst>
        </p:spPr>
      </p:sp>
      <p:sp>
        <p:nvSpPr>
          <p:cNvPr id="35" name="Shape 28"/>
          <p:cNvSpPr/>
          <p:nvPr/>
        </p:nvSpPr>
        <p:spPr>
          <a:xfrm>
            <a:off x="6611112" y="4864608"/>
            <a:ext cx="658368" cy="658368"/>
          </a:xfrm>
          <a:prstGeom prst="ellipse">
            <a:avLst/>
          </a:prstGeom>
          <a:solidFill>
            <a:srgbClr val="1E8449"/>
          </a:solidFill>
          <a:ln/>
          <a:effectLst>
            <a:outerShdw sx="100000" sy="100000" kx="0" ky="0" algn="bl" rotWithShape="0" blurRad="63500" dist="12700" dir="2700000">
              <a:srgbClr val="000000">
                <a:alpha val="16000"/>
              </a:srgbClr>
            </a:outerShdw>
          </a:effectLst>
        </p:spPr>
      </p:sp>
      <p:pic>
        <p:nvPicPr>
          <p:cNvPr id="36" name="Image 5" descr="/home/claude/work/icons/road_w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95455" y="5048951"/>
            <a:ext cx="289682" cy="289682"/>
          </a:xfrm>
          <a:prstGeom prst="rect">
            <a:avLst/>
          </a:prstGeom>
        </p:spPr>
      </p:pic>
      <p:sp>
        <p:nvSpPr>
          <p:cNvPr id="37" name="Text 29"/>
          <p:cNvSpPr/>
          <p:nvPr/>
        </p:nvSpPr>
        <p:spPr>
          <a:xfrm>
            <a:off x="10835640" y="4681728"/>
            <a:ext cx="6858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2600" b="1" dirty="0">
                <a:solidFill>
                  <a:srgbClr val="EAF1F4"/>
                </a:solidFill>
                <a:latin typeface="Century Schoolbook" pitchFamily="34" charset="0"/>
                <a:ea typeface="Century Schoolbook" pitchFamily="34" charset="-122"/>
                <a:cs typeface="Century Schoolbook" pitchFamily="34" charset="-120"/>
              </a:rPr>
              <a:t>06</a:t>
            </a:r>
            <a:endParaRPr lang="en-US" sz="2600" dirty="0"/>
          </a:p>
        </p:txBody>
      </p:sp>
      <p:sp>
        <p:nvSpPr>
          <p:cNvPr id="38" name="Text 30"/>
          <p:cNvSpPr/>
          <p:nvPr/>
        </p:nvSpPr>
        <p:spPr>
          <a:xfrm>
            <a:off x="7452360" y="4754880"/>
            <a:ext cx="33832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E2A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Delivery plan &amp; risks</a:t>
            </a:r>
            <a:endParaRPr lang="en-US" sz="1600" dirty="0"/>
          </a:p>
        </p:txBody>
      </p:sp>
      <p:sp>
        <p:nvSpPr>
          <p:cNvPr id="39" name="Text 31"/>
          <p:cNvSpPr/>
          <p:nvPr/>
        </p:nvSpPr>
        <p:spPr>
          <a:xfrm>
            <a:off x="7452360" y="5138928"/>
            <a:ext cx="39776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5B6B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Phases to a Takaful pilot in Pakistan</a:t>
            </a:r>
            <a:endParaRPr lang="en-US" sz="1200" dirty="0"/>
          </a:p>
        </p:txBody>
      </p:sp>
      <p:sp>
        <p:nvSpPr>
          <p:cNvPr id="40" name="Text 32"/>
          <p:cNvSpPr/>
          <p:nvPr/>
        </p:nvSpPr>
        <p:spPr>
          <a:xfrm>
            <a:off x="11457432" y="6400800"/>
            <a:ext cx="457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5B6B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1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22960" y="502920"/>
            <a:ext cx="8229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300" kern="0" dirty="0">
                <a:solidFill>
                  <a:srgbClr val="0FB5A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WHY A SHARED PLATFORM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822960" y="822960"/>
            <a:ext cx="1069848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1E2A38"/>
                </a:solidFill>
                <a:latin typeface="Century Schoolbook" pitchFamily="34" charset="0"/>
                <a:ea typeface="Century Schoolbook" pitchFamily="34" charset="-122"/>
                <a:cs typeface="Century Schoolbook" pitchFamily="34" charset="-120"/>
              </a:rPr>
              <a:t>The regulated plumbing is identical — so build it once</a:t>
            </a:r>
            <a:endParaRPr lang="en-US" sz="2600" dirty="0"/>
          </a:p>
        </p:txBody>
      </p:sp>
      <p:sp>
        <p:nvSpPr>
          <p:cNvPr id="4" name="Shape 2"/>
          <p:cNvSpPr/>
          <p:nvPr/>
        </p:nvSpPr>
        <p:spPr>
          <a:xfrm>
            <a:off x="822960" y="1691640"/>
            <a:ext cx="1965960" cy="1371600"/>
          </a:xfrm>
          <a:prstGeom prst="roundRect">
            <a:avLst>
              <a:gd name="adj" fmla="val 6667"/>
            </a:avLst>
          </a:prstGeom>
          <a:solidFill>
            <a:srgbClr val="0B1F3A"/>
          </a:solidFill>
          <a:ln/>
          <a:effectLst>
            <a:outerShdw sx="100000" sy="100000" kx="0" ky="0" algn="bl" rotWithShape="0" blurRad="76200" dist="25400" dir="2700000">
              <a:srgbClr val="000000">
                <a:alpha val="14000"/>
              </a:srgbClr>
            </a:outerShdw>
          </a:effectLst>
        </p:spPr>
      </p:sp>
      <p:sp>
        <p:nvSpPr>
          <p:cNvPr id="5" name="Text 3"/>
          <p:cNvSpPr/>
          <p:nvPr/>
        </p:nvSpPr>
        <p:spPr>
          <a:xfrm>
            <a:off x="822960" y="1828800"/>
            <a:ext cx="196596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400" b="1" dirty="0">
                <a:solidFill>
                  <a:srgbClr val="0FB5AE"/>
                </a:solidFill>
                <a:latin typeface="Century Schoolbook" pitchFamily="34" charset="0"/>
                <a:ea typeface="Century Schoolbook" pitchFamily="34" charset="-122"/>
                <a:cs typeface="Century Schoolbook" pitchFamily="34" charset="-120"/>
              </a:rPr>
              <a:t>8</a:t>
            </a:r>
            <a:endParaRPr lang="en-US" sz="3400" dirty="0"/>
          </a:p>
        </p:txBody>
      </p:sp>
      <p:sp>
        <p:nvSpPr>
          <p:cNvPr id="6" name="Text 4"/>
          <p:cNvSpPr/>
          <p:nvPr/>
        </p:nvSpPr>
        <p:spPr>
          <a:xfrm>
            <a:off x="914400" y="2487168"/>
            <a:ext cx="17830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5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shared adapters</a:t>
            </a:r>
            <a:endParaRPr lang="en-US" sz="1150" dirty="0"/>
          </a:p>
        </p:txBody>
      </p:sp>
      <p:sp>
        <p:nvSpPr>
          <p:cNvPr id="7" name="Shape 5"/>
          <p:cNvSpPr/>
          <p:nvPr/>
        </p:nvSpPr>
        <p:spPr>
          <a:xfrm>
            <a:off x="2971800" y="1691640"/>
            <a:ext cx="1965960" cy="1371600"/>
          </a:xfrm>
          <a:prstGeom prst="roundRect">
            <a:avLst>
              <a:gd name="adj" fmla="val 6667"/>
            </a:avLst>
          </a:prstGeom>
          <a:solidFill>
            <a:srgbClr val="0B1F3A"/>
          </a:solidFill>
          <a:ln/>
          <a:effectLst>
            <a:outerShdw sx="100000" sy="100000" kx="0" ky="0" algn="bl" rotWithShape="0" blurRad="76200" dist="25400" dir="2700000">
              <a:srgbClr val="000000">
                <a:alpha val="14000"/>
              </a:srgbClr>
            </a:outerShdw>
          </a:effectLst>
        </p:spPr>
      </p:sp>
      <p:sp>
        <p:nvSpPr>
          <p:cNvPr id="8" name="Text 6"/>
          <p:cNvSpPr/>
          <p:nvPr/>
        </p:nvSpPr>
        <p:spPr>
          <a:xfrm>
            <a:off x="2971800" y="1828800"/>
            <a:ext cx="196596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400" b="1" dirty="0">
                <a:solidFill>
                  <a:srgbClr val="0FB5AE"/>
                </a:solidFill>
                <a:latin typeface="Century Schoolbook" pitchFamily="34" charset="0"/>
                <a:ea typeface="Century Schoolbook" pitchFamily="34" charset="-122"/>
                <a:cs typeface="Century Schoolbook" pitchFamily="34" charset="-120"/>
              </a:rPr>
              <a:t>5</a:t>
            </a:r>
            <a:endParaRPr lang="en-US" sz="3400" dirty="0"/>
          </a:p>
        </p:txBody>
      </p:sp>
      <p:sp>
        <p:nvSpPr>
          <p:cNvPr id="9" name="Text 7"/>
          <p:cNvSpPr/>
          <p:nvPr/>
        </p:nvSpPr>
        <p:spPr>
          <a:xfrm>
            <a:off x="3063240" y="2487168"/>
            <a:ext cx="17830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5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already designed</a:t>
            </a:r>
            <a:endParaRPr lang="en-US" sz="1150" dirty="0"/>
          </a:p>
        </p:txBody>
      </p:sp>
      <p:sp>
        <p:nvSpPr>
          <p:cNvPr id="10" name="Shape 8"/>
          <p:cNvSpPr/>
          <p:nvPr/>
        </p:nvSpPr>
        <p:spPr>
          <a:xfrm>
            <a:off x="5120640" y="1691640"/>
            <a:ext cx="1965960" cy="1371600"/>
          </a:xfrm>
          <a:prstGeom prst="roundRect">
            <a:avLst>
              <a:gd name="adj" fmla="val 6667"/>
            </a:avLst>
          </a:prstGeom>
          <a:solidFill>
            <a:srgbClr val="0B1F3A"/>
          </a:solidFill>
          <a:ln/>
          <a:effectLst>
            <a:outerShdw sx="100000" sy="100000" kx="0" ky="0" algn="bl" rotWithShape="0" blurRad="76200" dist="25400" dir="2700000">
              <a:srgbClr val="000000">
                <a:alpha val="14000"/>
              </a:srgbClr>
            </a:outerShdw>
          </a:effectLst>
        </p:spPr>
      </p:sp>
      <p:sp>
        <p:nvSpPr>
          <p:cNvPr id="11" name="Text 9"/>
          <p:cNvSpPr/>
          <p:nvPr/>
        </p:nvSpPr>
        <p:spPr>
          <a:xfrm>
            <a:off x="5120640" y="1828800"/>
            <a:ext cx="196596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400" b="1" dirty="0">
                <a:solidFill>
                  <a:srgbClr val="0FB5AE"/>
                </a:solidFill>
                <a:latin typeface="Century Schoolbook" pitchFamily="34" charset="0"/>
                <a:ea typeface="Century Schoolbook" pitchFamily="34" charset="-122"/>
                <a:cs typeface="Century Schoolbook" pitchFamily="34" charset="-120"/>
              </a:rPr>
              <a:t>3</a:t>
            </a:r>
            <a:endParaRPr lang="en-US" sz="3400" dirty="0"/>
          </a:p>
        </p:txBody>
      </p:sp>
      <p:sp>
        <p:nvSpPr>
          <p:cNvPr id="12" name="Text 10"/>
          <p:cNvSpPr/>
          <p:nvPr/>
        </p:nvSpPr>
        <p:spPr>
          <a:xfrm>
            <a:off x="5212080" y="2487168"/>
            <a:ext cx="17830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5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new — to design</a:t>
            </a:r>
            <a:endParaRPr lang="en-US" sz="1150" dirty="0"/>
          </a:p>
        </p:txBody>
      </p:sp>
      <p:sp>
        <p:nvSpPr>
          <p:cNvPr id="13" name="Shape 11"/>
          <p:cNvSpPr/>
          <p:nvPr/>
        </p:nvSpPr>
        <p:spPr>
          <a:xfrm>
            <a:off x="7269480" y="1691640"/>
            <a:ext cx="1965960" cy="1371600"/>
          </a:xfrm>
          <a:prstGeom prst="roundRect">
            <a:avLst>
              <a:gd name="adj" fmla="val 6667"/>
            </a:avLst>
          </a:prstGeom>
          <a:solidFill>
            <a:srgbClr val="0B1F3A"/>
          </a:solidFill>
          <a:ln/>
          <a:effectLst>
            <a:outerShdw sx="100000" sy="100000" kx="0" ky="0" algn="bl" rotWithShape="0" blurRad="76200" dist="25400" dir="2700000">
              <a:srgbClr val="000000">
                <a:alpha val="14000"/>
              </a:srgbClr>
            </a:outerShdw>
          </a:effectLst>
        </p:spPr>
      </p:sp>
      <p:sp>
        <p:nvSpPr>
          <p:cNvPr id="14" name="Text 12"/>
          <p:cNvSpPr/>
          <p:nvPr/>
        </p:nvSpPr>
        <p:spPr>
          <a:xfrm>
            <a:off x="7269480" y="1828800"/>
            <a:ext cx="196596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400" b="1" dirty="0">
                <a:solidFill>
                  <a:srgbClr val="0FB5AE"/>
                </a:solidFill>
                <a:latin typeface="Century Schoolbook" pitchFamily="34" charset="0"/>
                <a:ea typeface="Century Schoolbook" pitchFamily="34" charset="-122"/>
                <a:cs typeface="Century Schoolbook" pitchFamily="34" charset="-120"/>
              </a:rPr>
              <a:t>2</a:t>
            </a:r>
            <a:endParaRPr lang="en-US" sz="3400" dirty="0"/>
          </a:p>
        </p:txBody>
      </p:sp>
      <p:sp>
        <p:nvSpPr>
          <p:cNvPr id="15" name="Text 13"/>
          <p:cNvSpPr/>
          <p:nvPr/>
        </p:nvSpPr>
        <p:spPr>
          <a:xfrm>
            <a:off x="7360920" y="2487168"/>
            <a:ext cx="17830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5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consumer apps</a:t>
            </a:r>
            <a:endParaRPr lang="en-US" sz="1150" dirty="0"/>
          </a:p>
        </p:txBody>
      </p:sp>
      <p:sp>
        <p:nvSpPr>
          <p:cNvPr id="16" name="Shape 14"/>
          <p:cNvSpPr/>
          <p:nvPr/>
        </p:nvSpPr>
        <p:spPr>
          <a:xfrm>
            <a:off x="9418320" y="1691640"/>
            <a:ext cx="1965960" cy="1371600"/>
          </a:xfrm>
          <a:prstGeom prst="roundRect">
            <a:avLst>
              <a:gd name="adj" fmla="val 6667"/>
            </a:avLst>
          </a:prstGeom>
          <a:solidFill>
            <a:srgbClr val="0B1F3A"/>
          </a:solidFill>
          <a:ln/>
          <a:effectLst>
            <a:outerShdw sx="100000" sy="100000" kx="0" ky="0" algn="bl" rotWithShape="0" blurRad="76200" dist="25400" dir="2700000">
              <a:srgbClr val="000000">
                <a:alpha val="14000"/>
              </a:srgbClr>
            </a:outerShdw>
          </a:effectLst>
        </p:spPr>
      </p:sp>
      <p:sp>
        <p:nvSpPr>
          <p:cNvPr id="17" name="Text 15"/>
          <p:cNvSpPr/>
          <p:nvPr/>
        </p:nvSpPr>
        <p:spPr>
          <a:xfrm>
            <a:off x="9418320" y="1828800"/>
            <a:ext cx="196596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3400" b="1" dirty="0">
                <a:solidFill>
                  <a:srgbClr val="0FB5AE"/>
                </a:solidFill>
                <a:latin typeface="Century Schoolbook" pitchFamily="34" charset="0"/>
                <a:ea typeface="Century Schoolbook" pitchFamily="34" charset="-122"/>
                <a:cs typeface="Century Schoolbook" pitchFamily="34" charset="-120"/>
              </a:rPr>
              <a:t>3</a:t>
            </a:r>
            <a:endParaRPr lang="en-US" sz="3400" dirty="0"/>
          </a:p>
        </p:txBody>
      </p:sp>
      <p:sp>
        <p:nvSpPr>
          <p:cNvPr id="18" name="Text 16"/>
          <p:cNvSpPr/>
          <p:nvPr/>
        </p:nvSpPr>
        <p:spPr>
          <a:xfrm>
            <a:off x="9509760" y="2487168"/>
            <a:ext cx="17830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15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launch markets</a:t>
            </a:r>
            <a:endParaRPr lang="en-US" sz="1150" dirty="0"/>
          </a:p>
        </p:txBody>
      </p:sp>
      <p:sp>
        <p:nvSpPr>
          <p:cNvPr id="19" name="Shape 17"/>
          <p:cNvSpPr/>
          <p:nvPr/>
        </p:nvSpPr>
        <p:spPr>
          <a:xfrm>
            <a:off x="822960" y="3429000"/>
            <a:ext cx="3383280" cy="2514600"/>
          </a:xfrm>
          <a:prstGeom prst="roundRect">
            <a:avLst>
              <a:gd name="adj" fmla="val 3636"/>
            </a:avLst>
          </a:prstGeom>
          <a:solidFill>
            <a:srgbClr val="F4F8FA"/>
          </a:solidFill>
          <a:ln w="12700">
            <a:solidFill>
              <a:srgbClr val="D8E2E8"/>
            </a:solidFill>
            <a:prstDash val="solid"/>
          </a:ln>
          <a:effectLst>
            <a:outerShdw sx="100000" sy="100000" kx="0" ky="0" algn="bl" rotWithShape="0" blurRad="63500" dist="12700" dir="2700000">
              <a:srgbClr val="000000">
                <a:alpha val="9000"/>
              </a:srgbClr>
            </a:outerShdw>
          </a:effectLst>
        </p:spPr>
      </p:sp>
      <p:sp>
        <p:nvSpPr>
          <p:cNvPr id="20" name="Shape 18"/>
          <p:cNvSpPr/>
          <p:nvPr/>
        </p:nvSpPr>
        <p:spPr>
          <a:xfrm>
            <a:off x="1097280" y="3703320"/>
            <a:ext cx="713232" cy="713232"/>
          </a:xfrm>
          <a:prstGeom prst="ellipse">
            <a:avLst/>
          </a:prstGeom>
          <a:solidFill>
            <a:srgbClr val="0A7E79"/>
          </a:solidFill>
          <a:ln/>
          <a:effectLst>
            <a:outerShdw sx="100000" sy="100000" kx="0" ky="0" algn="bl" rotWithShape="0" blurRad="63500" dist="12700" dir="2700000">
              <a:srgbClr val="000000">
                <a:alpha val="16000"/>
              </a:srgbClr>
            </a:outerShdw>
          </a:effectLst>
        </p:spPr>
      </p:sp>
      <p:pic>
        <p:nvPicPr>
          <p:cNvPr id="21" name="Image 0" descr="/home/claude/work/icons/check_w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6985" y="3903025"/>
            <a:ext cx="313822" cy="313822"/>
          </a:xfrm>
          <a:prstGeom prst="rect">
            <a:avLst/>
          </a:prstGeom>
        </p:spPr>
      </p:pic>
      <p:sp>
        <p:nvSpPr>
          <p:cNvPr id="22" name="Text 19"/>
          <p:cNvSpPr/>
          <p:nvPr/>
        </p:nvSpPr>
        <p:spPr>
          <a:xfrm>
            <a:off x="1097280" y="4526280"/>
            <a:ext cx="288036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E2A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Design once, certify once</a:t>
            </a:r>
            <a:endParaRPr lang="en-US" sz="1500" dirty="0"/>
          </a:p>
        </p:txBody>
      </p:sp>
      <p:sp>
        <p:nvSpPr>
          <p:cNvPr id="23" name="Text 20"/>
          <p:cNvSpPr/>
          <p:nvPr/>
        </p:nvSpPr>
        <p:spPr>
          <a:xfrm>
            <a:off x="1097280" y="5093208"/>
            <a:ext cx="288036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5B6B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KYC providers, sanctions lists, payment rails and tax rules are certified per country once — both apps inherit the certification</a:t>
            </a:r>
            <a:endParaRPr lang="en-US" sz="1100" dirty="0"/>
          </a:p>
        </p:txBody>
      </p:sp>
      <p:sp>
        <p:nvSpPr>
          <p:cNvPr id="24" name="Shape 21"/>
          <p:cNvSpPr/>
          <p:nvPr/>
        </p:nvSpPr>
        <p:spPr>
          <a:xfrm>
            <a:off x="4434840" y="3429000"/>
            <a:ext cx="3383280" cy="2514600"/>
          </a:xfrm>
          <a:prstGeom prst="roundRect">
            <a:avLst>
              <a:gd name="adj" fmla="val 3636"/>
            </a:avLst>
          </a:prstGeom>
          <a:solidFill>
            <a:srgbClr val="F4F8FA"/>
          </a:solidFill>
          <a:ln w="12700">
            <a:solidFill>
              <a:srgbClr val="D8E2E8"/>
            </a:solidFill>
            <a:prstDash val="solid"/>
          </a:ln>
          <a:effectLst>
            <a:outerShdw sx="100000" sy="100000" kx="0" ky="0" algn="bl" rotWithShape="0" blurRad="63500" dist="12700" dir="2700000">
              <a:srgbClr val="000000">
                <a:alpha val="9000"/>
              </a:srgbClr>
            </a:outerShdw>
          </a:effectLst>
        </p:spPr>
      </p:sp>
      <p:sp>
        <p:nvSpPr>
          <p:cNvPr id="25" name="Shape 22"/>
          <p:cNvSpPr/>
          <p:nvPr/>
        </p:nvSpPr>
        <p:spPr>
          <a:xfrm>
            <a:off x="4709160" y="3703320"/>
            <a:ext cx="713232" cy="713232"/>
          </a:xfrm>
          <a:prstGeom prst="ellipse">
            <a:avLst/>
          </a:prstGeom>
          <a:solidFill>
            <a:srgbClr val="1E8449"/>
          </a:solidFill>
          <a:ln/>
          <a:effectLst>
            <a:outerShdw sx="100000" sy="100000" kx="0" ky="0" algn="bl" rotWithShape="0" blurRad="63500" dist="12700" dir="2700000">
              <a:srgbClr val="000000">
                <a:alpha val="16000"/>
              </a:srgbClr>
            </a:outerShdw>
          </a:effectLst>
        </p:spPr>
      </p:sp>
      <p:pic>
        <p:nvPicPr>
          <p:cNvPr id="26" name="Image 1" descr="/home/claude/work/icons/bolt_w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8865" y="3903025"/>
            <a:ext cx="313822" cy="313822"/>
          </a:xfrm>
          <a:prstGeom prst="rect">
            <a:avLst/>
          </a:prstGeom>
        </p:spPr>
      </p:pic>
      <p:sp>
        <p:nvSpPr>
          <p:cNvPr id="27" name="Text 23"/>
          <p:cNvSpPr/>
          <p:nvPr/>
        </p:nvSpPr>
        <p:spPr>
          <a:xfrm>
            <a:off x="4709160" y="4526280"/>
            <a:ext cx="288036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E2A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Takaful skips re-architecture</a:t>
            </a:r>
            <a:endParaRPr lang="en-US" sz="1500" dirty="0"/>
          </a:p>
        </p:txBody>
      </p:sp>
      <p:sp>
        <p:nvSpPr>
          <p:cNvPr id="28" name="Text 24"/>
          <p:cNvSpPr/>
          <p:nvPr/>
        </p:nvSpPr>
        <p:spPr>
          <a:xfrm>
            <a:off x="4709160" y="5093208"/>
            <a:ext cx="288036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5B6B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insurance app reuses adapters already fully specified in the v3.1 blueprint — onboarding, screening, payments, tax, notifications</a:t>
            </a:r>
            <a:endParaRPr lang="en-US" sz="1100" dirty="0"/>
          </a:p>
        </p:txBody>
      </p:sp>
      <p:sp>
        <p:nvSpPr>
          <p:cNvPr id="29" name="Shape 25"/>
          <p:cNvSpPr/>
          <p:nvPr/>
        </p:nvSpPr>
        <p:spPr>
          <a:xfrm>
            <a:off x="8046720" y="3429000"/>
            <a:ext cx="3383280" cy="2514600"/>
          </a:xfrm>
          <a:prstGeom prst="roundRect">
            <a:avLst>
              <a:gd name="adj" fmla="val 3636"/>
            </a:avLst>
          </a:prstGeom>
          <a:solidFill>
            <a:srgbClr val="F4F8FA"/>
          </a:solidFill>
          <a:ln w="12700">
            <a:solidFill>
              <a:srgbClr val="D8E2E8"/>
            </a:solidFill>
            <a:prstDash val="solid"/>
          </a:ln>
          <a:effectLst>
            <a:outerShdw sx="100000" sy="100000" kx="0" ky="0" algn="bl" rotWithShape="0" blurRad="63500" dist="12700" dir="2700000">
              <a:srgbClr val="000000">
                <a:alpha val="9000"/>
              </a:srgbClr>
            </a:outerShdw>
          </a:effectLst>
        </p:spPr>
      </p:sp>
      <p:sp>
        <p:nvSpPr>
          <p:cNvPr id="30" name="Shape 26"/>
          <p:cNvSpPr/>
          <p:nvPr/>
        </p:nvSpPr>
        <p:spPr>
          <a:xfrm>
            <a:off x="8321040" y="3703320"/>
            <a:ext cx="713232" cy="713232"/>
          </a:xfrm>
          <a:prstGeom prst="ellipse">
            <a:avLst/>
          </a:prstGeom>
          <a:solidFill>
            <a:srgbClr val="0A7E79"/>
          </a:solidFill>
          <a:ln/>
          <a:effectLst>
            <a:outerShdw sx="100000" sy="100000" kx="0" ky="0" algn="bl" rotWithShape="0" blurRad="63500" dist="12700" dir="2700000">
              <a:srgbClr val="000000">
                <a:alpha val="16000"/>
              </a:srgbClr>
            </a:outerShdw>
          </a:effectLst>
        </p:spPr>
      </p:sp>
      <p:pic>
        <p:nvPicPr>
          <p:cNvPr id="31" name="Image 2" descr="/home/claude/work/icons/shield_w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20745" y="3903025"/>
            <a:ext cx="313822" cy="313822"/>
          </a:xfrm>
          <a:prstGeom prst="rect">
            <a:avLst/>
          </a:prstGeom>
        </p:spPr>
      </p:pic>
      <p:sp>
        <p:nvSpPr>
          <p:cNvPr id="32" name="Text 27"/>
          <p:cNvSpPr/>
          <p:nvPr/>
        </p:nvSpPr>
        <p:spPr>
          <a:xfrm>
            <a:off x="8321040" y="4526280"/>
            <a:ext cx="288036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E2A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One compliance posture</a:t>
            </a:r>
            <a:endParaRPr lang="en-US" sz="1500" dirty="0"/>
          </a:p>
        </p:txBody>
      </p:sp>
      <p:sp>
        <p:nvSpPr>
          <p:cNvPr id="33" name="Text 28"/>
          <p:cNvSpPr/>
          <p:nvPr/>
        </p:nvSpPr>
        <p:spPr>
          <a:xfrm>
            <a:off x="8321040" y="5093208"/>
            <a:ext cx="288036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5B6B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single case-management queue, one screening standard and one residency model (pk · ae · sa) across both products</a:t>
            </a:r>
            <a:endParaRPr lang="en-US" sz="1100" dirty="0"/>
          </a:p>
        </p:txBody>
      </p:sp>
      <p:sp>
        <p:nvSpPr>
          <p:cNvPr id="34" name="Text 29"/>
          <p:cNvSpPr/>
          <p:nvPr/>
        </p:nvSpPr>
        <p:spPr>
          <a:xfrm>
            <a:off x="11457432" y="6400800"/>
            <a:ext cx="457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5B6B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1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22960" y="502920"/>
            <a:ext cx="8229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300" kern="0" dirty="0">
                <a:solidFill>
                  <a:srgbClr val="0FB5A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BANKING APP ARCHITECTURE — 1 OF 2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822960" y="822960"/>
            <a:ext cx="1069848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1E2A38"/>
                </a:solidFill>
                <a:latin typeface="Century Schoolbook" pitchFamily="34" charset="0"/>
                <a:ea typeface="Century Schoolbook" pitchFamily="34" charset="-122"/>
                <a:cs typeface="Century Schoolbook" pitchFamily="34" charset="-120"/>
              </a:rPr>
              <a:t>Inside the banking app — composable capabilities</a:t>
            </a:r>
            <a:endParaRPr lang="en-US" sz="2400" dirty="0"/>
          </a:p>
        </p:txBody>
      </p:sp>
      <p:pic>
        <p:nvPicPr>
          <p:cNvPr id="4" name="Image 0" descr="/home/claude/work/diagrams/04_capability_map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2960" y="1691640"/>
            <a:ext cx="6858000" cy="3880602"/>
          </a:xfrm>
          <a:prstGeom prst="rect">
            <a:avLst/>
          </a:prstGeom>
        </p:spPr>
      </p:pic>
      <p:sp>
        <p:nvSpPr>
          <p:cNvPr id="5" name="Shape 2"/>
          <p:cNvSpPr/>
          <p:nvPr/>
        </p:nvSpPr>
        <p:spPr>
          <a:xfrm>
            <a:off x="7863840" y="1874520"/>
            <a:ext cx="603504" cy="603504"/>
          </a:xfrm>
          <a:prstGeom prst="ellipse">
            <a:avLst/>
          </a:prstGeom>
          <a:solidFill>
            <a:srgbClr val="0FB5AE"/>
          </a:solidFill>
          <a:ln/>
          <a:effectLst>
            <a:outerShdw sx="100000" sy="100000" kx="0" ky="0" algn="bl" rotWithShape="0" blurRad="63500" dist="12700" dir="2700000">
              <a:srgbClr val="000000">
                <a:alpha val="16000"/>
              </a:srgbClr>
            </a:outerShdw>
          </a:effectLst>
        </p:spPr>
      </p:sp>
      <p:pic>
        <p:nvPicPr>
          <p:cNvPr id="6" name="Image 1" descr="/home/claude/work/icons/cubes_w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32821" y="2043501"/>
            <a:ext cx="265542" cy="265542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8641080" y="1856232"/>
            <a:ext cx="27432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E2A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Independently sellable services</a:t>
            </a:r>
            <a:endParaRPr lang="en-US" sz="1400" dirty="0"/>
          </a:p>
        </p:txBody>
      </p:sp>
      <p:sp>
        <p:nvSpPr>
          <p:cNvPr id="8" name="Text 4"/>
          <p:cNvSpPr/>
          <p:nvPr/>
        </p:nvSpPr>
        <p:spPr>
          <a:xfrm>
            <a:off x="8641080" y="2313432"/>
            <a:ext cx="274320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5B6B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Ledger, Payments, Wallets, Cards, Identity, Screening, Pricing — each a bounded service a tenant can license on its own</a:t>
            </a:r>
            <a:endParaRPr lang="en-US" sz="1050" dirty="0"/>
          </a:p>
        </p:txBody>
      </p:sp>
      <p:sp>
        <p:nvSpPr>
          <p:cNvPr id="9" name="Shape 5"/>
          <p:cNvSpPr/>
          <p:nvPr/>
        </p:nvSpPr>
        <p:spPr>
          <a:xfrm>
            <a:off x="7863840" y="3200400"/>
            <a:ext cx="603504" cy="603504"/>
          </a:xfrm>
          <a:prstGeom prst="ellipse">
            <a:avLst/>
          </a:prstGeom>
          <a:solidFill>
            <a:srgbClr val="0FB5AE"/>
          </a:solidFill>
          <a:ln/>
          <a:effectLst>
            <a:outerShdw sx="100000" sy="100000" kx="0" ky="0" algn="bl" rotWithShape="0" blurRad="63500" dist="12700" dir="2700000">
              <a:srgbClr val="000000">
                <a:alpha val="16000"/>
              </a:srgbClr>
            </a:outerShdw>
          </a:effectLst>
        </p:spPr>
      </p:sp>
      <p:pic>
        <p:nvPicPr>
          <p:cNvPr id="10" name="Image 2" descr="/home/claude/work/icons/sitemap_w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32821" y="3369381"/>
            <a:ext cx="265542" cy="265542"/>
          </a:xfrm>
          <a:prstGeom prst="rect">
            <a:avLst/>
          </a:prstGeom>
        </p:spPr>
      </p:pic>
      <p:sp>
        <p:nvSpPr>
          <p:cNvPr id="11" name="Text 6"/>
          <p:cNvSpPr/>
          <p:nvPr/>
        </p:nvSpPr>
        <p:spPr>
          <a:xfrm>
            <a:off x="8641080" y="3182112"/>
            <a:ext cx="27432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E2A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Control plane stays tenant-agnostic</a:t>
            </a:r>
            <a:endParaRPr lang="en-US" sz="1400" dirty="0"/>
          </a:p>
        </p:txBody>
      </p:sp>
      <p:sp>
        <p:nvSpPr>
          <p:cNvPr id="12" name="Text 7"/>
          <p:cNvSpPr/>
          <p:nvPr/>
        </p:nvSpPr>
        <p:spPr>
          <a:xfrm>
            <a:off x="8641080" y="3639312"/>
            <a:ext cx="274320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5B6B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Tenant Registry and Config &amp; Entitlements hold no regulated customer data; they drive every data-plane service</a:t>
            </a:r>
            <a:endParaRPr lang="en-US" sz="1050" dirty="0"/>
          </a:p>
        </p:txBody>
      </p:sp>
      <p:sp>
        <p:nvSpPr>
          <p:cNvPr id="13" name="Shape 8"/>
          <p:cNvSpPr/>
          <p:nvPr/>
        </p:nvSpPr>
        <p:spPr>
          <a:xfrm>
            <a:off x="7863840" y="4526280"/>
            <a:ext cx="603504" cy="603504"/>
          </a:xfrm>
          <a:prstGeom prst="ellipse">
            <a:avLst/>
          </a:prstGeom>
          <a:solidFill>
            <a:srgbClr val="0FB5AE"/>
          </a:solidFill>
          <a:ln/>
          <a:effectLst>
            <a:outerShdw sx="100000" sy="100000" kx="0" ky="0" algn="bl" rotWithShape="0" blurRad="63500" dist="12700" dir="2700000">
              <a:srgbClr val="000000">
                <a:alpha val="16000"/>
              </a:srgbClr>
            </a:outerShdw>
          </a:effectLst>
        </p:spPr>
      </p:sp>
      <p:pic>
        <p:nvPicPr>
          <p:cNvPr id="14" name="Image 3" descr="/home/claude/work/icons/bolt_w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32821" y="4695261"/>
            <a:ext cx="265542" cy="265542"/>
          </a:xfrm>
          <a:prstGeom prst="rect">
            <a:avLst/>
          </a:prstGeom>
        </p:spPr>
      </p:pic>
      <p:sp>
        <p:nvSpPr>
          <p:cNvPr id="15" name="Text 9"/>
          <p:cNvSpPr/>
          <p:nvPr/>
        </p:nvSpPr>
        <p:spPr>
          <a:xfrm>
            <a:off x="8641080" y="4507992"/>
            <a:ext cx="27432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1E2A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Event backbone ties it together</a:t>
            </a:r>
            <a:endParaRPr lang="en-US" sz="1400" dirty="0"/>
          </a:p>
        </p:txBody>
      </p:sp>
      <p:sp>
        <p:nvSpPr>
          <p:cNvPr id="16" name="Text 10"/>
          <p:cNvSpPr/>
          <p:nvPr/>
        </p:nvSpPr>
        <p:spPr>
          <a:xfrm>
            <a:off x="8641080" y="4965192"/>
            <a:ext cx="274320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5B6B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Kafka-style durable log with a transactional outbox on every service — no lost or phantom events</a:t>
            </a:r>
            <a:endParaRPr lang="en-US" sz="1050" dirty="0"/>
          </a:p>
        </p:txBody>
      </p:sp>
      <p:sp>
        <p:nvSpPr>
          <p:cNvPr id="17" name="Text 11"/>
          <p:cNvSpPr/>
          <p:nvPr/>
        </p:nvSpPr>
        <p:spPr>
          <a:xfrm>
            <a:off x="822960" y="5989320"/>
            <a:ext cx="105156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50" i="1" dirty="0">
                <a:solidFill>
                  <a:srgbClr val="5B6B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Status: this architecture is fully specified in the v3.1 blueprint (24 design documents) — implementation has not started.</a:t>
            </a:r>
            <a:endParaRPr lang="en-US" sz="1150" dirty="0"/>
          </a:p>
        </p:txBody>
      </p:sp>
      <p:sp>
        <p:nvSpPr>
          <p:cNvPr id="18" name="Text 12"/>
          <p:cNvSpPr/>
          <p:nvPr/>
        </p:nvSpPr>
        <p:spPr>
          <a:xfrm>
            <a:off x="11457432" y="6400800"/>
            <a:ext cx="457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5B6B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</a:t>
            </a:r>
            <a:endParaRPr lang="en-US" sz="10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22960" y="502920"/>
            <a:ext cx="8229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300" kern="0" dirty="0">
                <a:solidFill>
                  <a:srgbClr val="0FB5A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BANKING APP ARCHITECTURE — 2 OF 2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822960" y="822960"/>
            <a:ext cx="1069848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1E2A38"/>
                </a:solidFill>
                <a:latin typeface="Century Schoolbook" pitchFamily="34" charset="0"/>
                <a:ea typeface="Century Schoolbook" pitchFamily="34" charset="-122"/>
                <a:cs typeface="Century Schoolbook" pitchFamily="34" charset="-120"/>
              </a:rPr>
              <a:t>One control plane, three regional data planes</a:t>
            </a:r>
            <a:endParaRPr lang="en-US" sz="2400" dirty="0"/>
          </a:p>
        </p:txBody>
      </p:sp>
      <p:pic>
        <p:nvPicPr>
          <p:cNvPr id="4" name="Image 0" descr="/home/claude/work/diagrams/07_deployment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3755" y="1600200"/>
            <a:ext cx="10421442" cy="2514600"/>
          </a:xfrm>
          <a:prstGeom prst="rect">
            <a:avLst/>
          </a:prstGeom>
        </p:spPr>
      </p:pic>
      <p:sp>
        <p:nvSpPr>
          <p:cNvPr id="5" name="Shape 2"/>
          <p:cNvSpPr/>
          <p:nvPr/>
        </p:nvSpPr>
        <p:spPr>
          <a:xfrm>
            <a:off x="822960" y="4617720"/>
            <a:ext cx="3383280" cy="1463040"/>
          </a:xfrm>
          <a:prstGeom prst="roundRect">
            <a:avLst>
              <a:gd name="adj" fmla="val 6250"/>
            </a:avLst>
          </a:prstGeom>
          <a:solidFill>
            <a:srgbClr val="0B1F3A"/>
          </a:solidFill>
          <a:ln/>
          <a:effectLst>
            <a:outerShdw sx="100000" sy="100000" kx="0" ky="0" algn="bl" rotWithShape="0" blurRad="63500" dist="12700" dir="2700000">
              <a:srgbClr val="000000">
                <a:alpha val="10000"/>
              </a:srgbClr>
            </a:outerShdw>
          </a:effectLst>
        </p:spPr>
      </p:sp>
      <p:sp>
        <p:nvSpPr>
          <p:cNvPr id="6" name="Shape 3"/>
          <p:cNvSpPr/>
          <p:nvPr/>
        </p:nvSpPr>
        <p:spPr>
          <a:xfrm>
            <a:off x="1051560" y="4855464"/>
            <a:ext cx="548640" cy="548640"/>
          </a:xfrm>
          <a:prstGeom prst="ellipse">
            <a:avLst/>
          </a:prstGeom>
          <a:solidFill>
            <a:srgbClr val="0FB5AE"/>
          </a:solidFill>
          <a:ln/>
          <a:effectLst>
            <a:outerShdw sx="100000" sy="100000" kx="0" ky="0" algn="bl" rotWithShape="0" blurRad="63500" dist="12700" dir="2700000">
              <a:srgbClr val="000000">
                <a:alpha val="16000"/>
              </a:srgbClr>
            </a:outerShdw>
          </a:effectLst>
        </p:spPr>
      </p:sp>
      <p:pic>
        <p:nvPicPr>
          <p:cNvPr id="7" name="Image 1" descr="/home/claude/work/icons/sitemap_w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5179" y="5009083"/>
            <a:ext cx="241402" cy="241402"/>
          </a:xfrm>
          <a:prstGeom prst="rect">
            <a:avLst/>
          </a:prstGeom>
        </p:spPr>
      </p:pic>
      <p:sp>
        <p:nvSpPr>
          <p:cNvPr id="8" name="Text 4"/>
          <p:cNvSpPr/>
          <p:nvPr/>
        </p:nvSpPr>
        <p:spPr>
          <a:xfrm>
            <a:off x="1719072" y="4873752"/>
            <a:ext cx="237744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B5A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Control plane, deployed once</a:t>
            </a:r>
            <a:endParaRPr lang="en-US" sz="1300" dirty="0"/>
          </a:p>
        </p:txBody>
      </p:sp>
      <p:sp>
        <p:nvSpPr>
          <p:cNvPr id="9" name="Text 5"/>
          <p:cNvSpPr/>
          <p:nvPr/>
        </p:nvSpPr>
        <p:spPr>
          <a:xfrm>
            <a:off x="1078992" y="5458968"/>
            <a:ext cx="292608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Tenant registry, config and entitlements run globally with no regulated data</a:t>
            </a:r>
            <a:endParaRPr lang="en-US" sz="1050" dirty="0"/>
          </a:p>
        </p:txBody>
      </p:sp>
      <p:sp>
        <p:nvSpPr>
          <p:cNvPr id="10" name="Shape 6"/>
          <p:cNvSpPr/>
          <p:nvPr/>
        </p:nvSpPr>
        <p:spPr>
          <a:xfrm>
            <a:off x="4434840" y="4617720"/>
            <a:ext cx="3383280" cy="1463040"/>
          </a:xfrm>
          <a:prstGeom prst="roundRect">
            <a:avLst>
              <a:gd name="adj" fmla="val 6250"/>
            </a:avLst>
          </a:prstGeom>
          <a:solidFill>
            <a:srgbClr val="0B1F3A"/>
          </a:solidFill>
          <a:ln/>
          <a:effectLst>
            <a:outerShdw sx="100000" sy="100000" kx="0" ky="0" algn="bl" rotWithShape="0" blurRad="63500" dist="12700" dir="2700000">
              <a:srgbClr val="000000">
                <a:alpha val="10000"/>
              </a:srgbClr>
            </a:outerShdw>
          </a:effectLst>
        </p:spPr>
      </p:sp>
      <p:sp>
        <p:nvSpPr>
          <p:cNvPr id="11" name="Shape 7"/>
          <p:cNvSpPr/>
          <p:nvPr/>
        </p:nvSpPr>
        <p:spPr>
          <a:xfrm>
            <a:off x="4663440" y="4855464"/>
            <a:ext cx="548640" cy="548640"/>
          </a:xfrm>
          <a:prstGeom prst="ellipse">
            <a:avLst/>
          </a:prstGeom>
          <a:solidFill>
            <a:srgbClr val="0FB5AE"/>
          </a:solidFill>
          <a:ln/>
          <a:effectLst>
            <a:outerShdw sx="100000" sy="100000" kx="0" ky="0" algn="bl" rotWithShape="0" blurRad="63500" dist="12700" dir="2700000">
              <a:srgbClr val="000000">
                <a:alpha val="16000"/>
              </a:srgbClr>
            </a:outerShdw>
          </a:effectLst>
        </p:spPr>
      </p:sp>
      <p:pic>
        <p:nvPicPr>
          <p:cNvPr id="12" name="Image 2" descr="/home/claude/work/icons/globe_w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7059" y="5009083"/>
            <a:ext cx="241402" cy="241402"/>
          </a:xfrm>
          <a:prstGeom prst="rect">
            <a:avLst/>
          </a:prstGeom>
        </p:spPr>
      </p:pic>
      <p:sp>
        <p:nvSpPr>
          <p:cNvPr id="13" name="Text 8"/>
          <p:cNvSpPr/>
          <p:nvPr/>
        </p:nvSpPr>
        <p:spPr>
          <a:xfrm>
            <a:off x="5330952" y="4873752"/>
            <a:ext cx="237744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B5A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Data plane per market</a:t>
            </a:r>
            <a:endParaRPr lang="en-US" sz="1300" dirty="0"/>
          </a:p>
        </p:txBody>
      </p:sp>
      <p:sp>
        <p:nvSpPr>
          <p:cNvPr id="14" name="Text 9"/>
          <p:cNvSpPr/>
          <p:nvPr/>
        </p:nvSpPr>
        <p:spPr>
          <a:xfrm>
            <a:off x="4690872" y="5458968"/>
            <a:ext cx="292608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pk · ae · sa — each its own Kubernetes cluster; KSA fully in-Kingdom; cells contain blast radius</a:t>
            </a:r>
            <a:endParaRPr lang="en-US" sz="1050" dirty="0"/>
          </a:p>
        </p:txBody>
      </p:sp>
      <p:sp>
        <p:nvSpPr>
          <p:cNvPr id="15" name="Shape 10"/>
          <p:cNvSpPr/>
          <p:nvPr/>
        </p:nvSpPr>
        <p:spPr>
          <a:xfrm>
            <a:off x="8046720" y="4617720"/>
            <a:ext cx="3383280" cy="1463040"/>
          </a:xfrm>
          <a:prstGeom prst="roundRect">
            <a:avLst>
              <a:gd name="adj" fmla="val 6250"/>
            </a:avLst>
          </a:prstGeom>
          <a:solidFill>
            <a:srgbClr val="0B1F3A"/>
          </a:solidFill>
          <a:ln/>
          <a:effectLst>
            <a:outerShdw sx="100000" sy="100000" kx="0" ky="0" algn="bl" rotWithShape="0" blurRad="63500" dist="12700" dir="2700000">
              <a:srgbClr val="000000">
                <a:alpha val="10000"/>
              </a:srgbClr>
            </a:outerShdw>
          </a:effectLst>
        </p:spPr>
      </p:sp>
      <p:sp>
        <p:nvSpPr>
          <p:cNvPr id="16" name="Shape 11"/>
          <p:cNvSpPr/>
          <p:nvPr/>
        </p:nvSpPr>
        <p:spPr>
          <a:xfrm>
            <a:off x="8275320" y="4855464"/>
            <a:ext cx="548640" cy="548640"/>
          </a:xfrm>
          <a:prstGeom prst="ellipse">
            <a:avLst/>
          </a:prstGeom>
          <a:solidFill>
            <a:srgbClr val="0FB5AE"/>
          </a:solidFill>
          <a:ln/>
          <a:effectLst>
            <a:outerShdw sx="100000" sy="100000" kx="0" ky="0" algn="bl" rotWithShape="0" blurRad="63500" dist="12700" dir="2700000">
              <a:srgbClr val="000000">
                <a:alpha val="16000"/>
              </a:srgbClr>
            </a:outerShdw>
          </a:effectLst>
        </p:spPr>
      </p:sp>
      <p:pic>
        <p:nvPicPr>
          <p:cNvPr id="17" name="Image 3" descr="/home/claude/work/icons/cogs_w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28939" y="5009083"/>
            <a:ext cx="241402" cy="241402"/>
          </a:xfrm>
          <a:prstGeom prst="rect">
            <a:avLst/>
          </a:prstGeom>
        </p:spPr>
      </p:pic>
      <p:sp>
        <p:nvSpPr>
          <p:cNvPr id="18" name="Text 12"/>
          <p:cNvSpPr/>
          <p:nvPr/>
        </p:nvSpPr>
        <p:spPr>
          <a:xfrm>
            <a:off x="8942832" y="4873752"/>
            <a:ext cx="237744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B5A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One toolchain, per-cell data</a:t>
            </a:r>
            <a:endParaRPr lang="en-US" sz="1300" dirty="0"/>
          </a:p>
        </p:txBody>
      </p:sp>
      <p:sp>
        <p:nvSpPr>
          <p:cNvPr id="19" name="Text 13"/>
          <p:cNvSpPr/>
          <p:nvPr/>
        </p:nvSpPr>
        <p:spPr>
          <a:xfrm>
            <a:off x="8302752" y="5458968"/>
            <a:ext cx="292608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Kong + Istio, Terraform + ArgoCD GitOps, OpenTelemetry; Postgres / Redis / object storage per cell</a:t>
            </a:r>
            <a:endParaRPr lang="en-US" sz="1050" dirty="0"/>
          </a:p>
        </p:txBody>
      </p:sp>
      <p:sp>
        <p:nvSpPr>
          <p:cNvPr id="20" name="Text 14"/>
          <p:cNvSpPr/>
          <p:nvPr/>
        </p:nvSpPr>
        <p:spPr>
          <a:xfrm>
            <a:off x="11457432" y="6400800"/>
            <a:ext cx="457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5B6B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</a:t>
            </a:r>
            <a:endParaRPr lang="en-US" sz="10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0B1F3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22960" y="502920"/>
            <a:ext cx="8229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300" kern="0" dirty="0">
                <a:solidFill>
                  <a:srgbClr val="0FB5A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TECHNOLOGY STACK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822960" y="822960"/>
            <a:ext cx="1069848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FFFFFF"/>
                </a:solidFill>
                <a:latin typeface="Century Schoolbook" pitchFamily="34" charset="0"/>
                <a:ea typeface="Century Schoolbook" pitchFamily="34" charset="-122"/>
                <a:cs typeface="Century Schoolbook" pitchFamily="34" charset="-120"/>
              </a:rPr>
              <a:t>NestJS by default — Java only where money math lives</a:t>
            </a:r>
            <a:endParaRPr lang="en-US" sz="2400" dirty="0"/>
          </a:p>
        </p:txBody>
      </p:sp>
      <p:sp>
        <p:nvSpPr>
          <p:cNvPr id="4" name="Shape 2"/>
          <p:cNvSpPr/>
          <p:nvPr/>
        </p:nvSpPr>
        <p:spPr>
          <a:xfrm>
            <a:off x="822960" y="1691640"/>
            <a:ext cx="5486400" cy="2286000"/>
          </a:xfrm>
          <a:prstGeom prst="roundRect">
            <a:avLst>
              <a:gd name="adj" fmla="val 4000"/>
            </a:avLst>
          </a:prstGeom>
          <a:solidFill>
            <a:srgbClr val="12294D"/>
          </a:solidFill>
          <a:ln w="19050">
            <a:solidFill>
              <a:srgbClr val="0FB5AE"/>
            </a:solidFill>
            <a:prstDash val="solid"/>
          </a:ln>
          <a:effectLst>
            <a:outerShdw sx="100000" sy="100000" kx="0" ky="0" algn="bl" rotWithShape="0" blurRad="76200" dist="25400" dir="2700000">
              <a:srgbClr val="000000">
                <a:alpha val="14000"/>
              </a:srgbClr>
            </a:outerShdw>
          </a:effectLst>
        </p:spPr>
      </p:sp>
      <p:sp>
        <p:nvSpPr>
          <p:cNvPr id="5" name="Shape 3"/>
          <p:cNvSpPr/>
          <p:nvPr/>
        </p:nvSpPr>
        <p:spPr>
          <a:xfrm>
            <a:off x="1097280" y="1920240"/>
            <a:ext cx="658368" cy="658368"/>
          </a:xfrm>
          <a:prstGeom prst="ellipse">
            <a:avLst/>
          </a:prstGeom>
          <a:solidFill>
            <a:srgbClr val="0FB5AE"/>
          </a:solidFill>
          <a:ln/>
          <a:effectLst>
            <a:outerShdw sx="100000" sy="100000" kx="0" ky="0" algn="bl" rotWithShape="0" blurRad="63500" dist="12700" dir="2700000">
              <a:srgbClr val="000000">
                <a:alpha val="16000"/>
              </a:srgbClr>
            </a:outerShdw>
          </a:effectLst>
        </p:spPr>
      </p:sp>
      <p:pic>
        <p:nvPicPr>
          <p:cNvPr id="6" name="Image 0" descr="/home/claude/work/icons/code_w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1623" y="2104583"/>
            <a:ext cx="289682" cy="289682"/>
          </a:xfrm>
          <a:prstGeom prst="rect">
            <a:avLst/>
          </a:prstGeom>
        </p:spPr>
      </p:pic>
      <p:sp>
        <p:nvSpPr>
          <p:cNvPr id="7" name="Text 4"/>
          <p:cNvSpPr/>
          <p:nvPr/>
        </p:nvSpPr>
        <p:spPr>
          <a:xfrm>
            <a:off x="1920240" y="1938528"/>
            <a:ext cx="42062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NestJS 10 · TypeScript (strict)</a:t>
            </a:r>
            <a:endParaRPr lang="en-US" sz="1600" dirty="0"/>
          </a:p>
        </p:txBody>
      </p:sp>
      <p:sp>
        <p:nvSpPr>
          <p:cNvPr id="8" name="Text 5"/>
          <p:cNvSpPr/>
          <p:nvPr/>
        </p:nvSpPr>
        <p:spPr>
          <a:xfrm>
            <a:off x="1920240" y="2304288"/>
            <a:ext cx="42062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i="1" dirty="0">
                <a:solidFill>
                  <a:srgbClr val="0FB5A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Default for every service AND adapter</a:t>
            </a:r>
            <a:endParaRPr lang="en-US" sz="1200" dirty="0"/>
          </a:p>
        </p:txBody>
      </p:sp>
      <p:sp>
        <p:nvSpPr>
          <p:cNvPr id="9" name="Text 6"/>
          <p:cNvSpPr/>
          <p:nvPr/>
        </p:nvSpPr>
        <p:spPr>
          <a:xfrm>
            <a:off x="1097280" y="2788920"/>
            <a:ext cx="502920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342900" indent="-342900">
              <a:spcAft>
                <a:spcPts val="500"/>
              </a:spcAft>
              <a:buSzPct val="100000"/>
              <a:buChar char="•"/>
            </a:pPr>
            <a:r>
              <a:rPr lang="en-US" sz="1150" dirty="0">
                <a:solidFill>
                  <a:srgbClr val="E4EC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All 8 shared adapters, all domain &amp; platform services, BFFs and SDKs</a:t>
            </a:r>
            <a:endParaRPr lang="en-US" sz="1150" dirty="0"/>
          </a:p>
          <a:p>
            <a:pPr marL="342900" indent="-342900">
              <a:spcAft>
                <a:spcPts val="500"/>
              </a:spcAft>
              <a:buSzPct val="100000"/>
              <a:buChar char="•"/>
            </a:pPr>
            <a:r>
              <a:rPr lang="en-US" sz="1150" dirty="0">
                <a:solidFill>
                  <a:srgbClr val="E4EC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 maps 1:1 onto ports/adapters; per-tenant provider swap is configuration</a:t>
            </a:r>
            <a:endParaRPr lang="en-US" sz="1150" dirty="0"/>
          </a:p>
          <a:p>
            <a:pPr marL="342900" indent="-342900">
              <a:spcAft>
                <a:spcPts val="500"/>
              </a:spcAft>
              <a:buSzPct val="100000"/>
              <a:buChar char="•"/>
            </a:pPr>
            <a:r>
              <a:rPr lang="en-US" sz="1150" dirty="0">
                <a:solidFill>
                  <a:srgbClr val="E4EC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One language, one hiring pool, one mental model</a:t>
            </a:r>
            <a:endParaRPr lang="en-US" sz="1150" dirty="0"/>
          </a:p>
        </p:txBody>
      </p:sp>
      <p:sp>
        <p:nvSpPr>
          <p:cNvPr id="10" name="Shape 7"/>
          <p:cNvSpPr/>
          <p:nvPr/>
        </p:nvSpPr>
        <p:spPr>
          <a:xfrm>
            <a:off x="6537960" y="1691640"/>
            <a:ext cx="4800600" cy="2286000"/>
          </a:xfrm>
          <a:prstGeom prst="roundRect">
            <a:avLst>
              <a:gd name="adj" fmla="val 4000"/>
            </a:avLst>
          </a:prstGeom>
          <a:solidFill>
            <a:srgbClr val="12294D"/>
          </a:solidFill>
          <a:ln w="19050">
            <a:solidFill>
              <a:srgbClr val="E8A13A"/>
            </a:solidFill>
            <a:prstDash val="solid"/>
          </a:ln>
          <a:effectLst>
            <a:outerShdw sx="100000" sy="100000" kx="0" ky="0" algn="bl" rotWithShape="0" blurRad="76200" dist="25400" dir="2700000">
              <a:srgbClr val="000000">
                <a:alpha val="14000"/>
              </a:srgbClr>
            </a:outerShdw>
          </a:effectLst>
        </p:spPr>
      </p:sp>
      <p:sp>
        <p:nvSpPr>
          <p:cNvPr id="11" name="Shape 8"/>
          <p:cNvSpPr/>
          <p:nvPr/>
        </p:nvSpPr>
        <p:spPr>
          <a:xfrm>
            <a:off x="6812280" y="1920240"/>
            <a:ext cx="658368" cy="658368"/>
          </a:xfrm>
          <a:prstGeom prst="ellipse">
            <a:avLst/>
          </a:prstGeom>
          <a:solidFill>
            <a:srgbClr val="E8A13A"/>
          </a:solidFill>
          <a:ln/>
          <a:effectLst>
            <a:outerShdw sx="100000" sy="100000" kx="0" ky="0" algn="bl" rotWithShape="0" blurRad="63500" dist="12700" dir="2700000">
              <a:srgbClr val="000000">
                <a:alpha val="16000"/>
              </a:srgbClr>
            </a:outerShdw>
          </a:effectLst>
        </p:spPr>
      </p:sp>
      <p:pic>
        <p:nvPicPr>
          <p:cNvPr id="12" name="Image 1" descr="/home/claude/work/icons/money_w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6623" y="2104583"/>
            <a:ext cx="289682" cy="289682"/>
          </a:xfrm>
          <a:prstGeom prst="rect">
            <a:avLst/>
          </a:prstGeom>
        </p:spPr>
      </p:pic>
      <p:sp>
        <p:nvSpPr>
          <p:cNvPr id="13" name="Text 9"/>
          <p:cNvSpPr/>
          <p:nvPr/>
        </p:nvSpPr>
        <p:spPr>
          <a:xfrm>
            <a:off x="7635240" y="1938528"/>
            <a:ext cx="34747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Java 21 · Spring Boot 3.3</a:t>
            </a:r>
            <a:endParaRPr lang="en-US" sz="1600" dirty="0"/>
          </a:p>
        </p:txBody>
      </p:sp>
      <p:sp>
        <p:nvSpPr>
          <p:cNvPr id="14" name="Text 10"/>
          <p:cNvSpPr/>
          <p:nvPr/>
        </p:nvSpPr>
        <p:spPr>
          <a:xfrm>
            <a:off x="7635240" y="2304288"/>
            <a:ext cx="34747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i="1" dirty="0">
                <a:solidFill>
                  <a:srgbClr val="E8A13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calculation core only</a:t>
            </a:r>
            <a:endParaRPr lang="en-US" sz="1200" dirty="0"/>
          </a:p>
        </p:txBody>
      </p:sp>
      <p:sp>
        <p:nvSpPr>
          <p:cNvPr id="15" name="Text 11"/>
          <p:cNvSpPr/>
          <p:nvPr/>
        </p:nvSpPr>
        <p:spPr>
          <a:xfrm>
            <a:off x="6812280" y="2788920"/>
            <a:ext cx="438912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342900" indent="-342900">
              <a:spcAft>
                <a:spcPts val="500"/>
              </a:spcAft>
              <a:buSzPct val="100000"/>
              <a:buChar char="•"/>
            </a:pPr>
            <a:r>
              <a:rPr lang="en-US" sz="1150" dirty="0">
                <a:solidFill>
                  <a:srgbClr val="E4EC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Ledger &amp; Pricing services + the FX-rate adapter — exact money math</a:t>
            </a:r>
            <a:endParaRPr lang="en-US" sz="1150" dirty="0"/>
          </a:p>
          <a:p>
            <a:pPr marL="342900" indent="-342900">
              <a:spcAft>
                <a:spcPts val="500"/>
              </a:spcAft>
              <a:buSzPct val="100000"/>
              <a:buChar char="•"/>
            </a:pPr>
            <a:r>
              <a:rPr lang="en-US" sz="1150" dirty="0">
                <a:solidFill>
                  <a:srgbClr val="E4EC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New calc-heavy adapters (e.g. Country Tax) judged against the same rule</a:t>
            </a:r>
            <a:endParaRPr lang="en-US" sz="1150" dirty="0"/>
          </a:p>
          <a:p>
            <a:pPr marL="342900" indent="-342900">
              <a:spcAft>
                <a:spcPts val="500"/>
              </a:spcAft>
              <a:buSzPct val="100000"/>
              <a:buChar char="•"/>
            </a:pPr>
            <a:r>
              <a:rPr lang="en-US" sz="1150" dirty="0">
                <a:solidFill>
                  <a:srgbClr val="E4ECF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FX adapter runs in-process — no network hop on the quote path</a:t>
            </a:r>
            <a:endParaRPr lang="en-US" sz="1150" dirty="0"/>
          </a:p>
        </p:txBody>
      </p:sp>
      <p:sp>
        <p:nvSpPr>
          <p:cNvPr id="16" name="Text 12"/>
          <p:cNvSpPr/>
          <p:nvPr/>
        </p:nvSpPr>
        <p:spPr>
          <a:xfrm>
            <a:off x="822960" y="4224528"/>
            <a:ext cx="105156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b="1" spc="200" kern="0" dirty="0">
                <a:solidFill>
                  <a:srgbClr val="0FB5A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WHY JAVA ONLY HERE</a:t>
            </a:r>
            <a:endParaRPr lang="en-US" sz="1300" dirty="0"/>
          </a:p>
        </p:txBody>
      </p:sp>
      <p:sp>
        <p:nvSpPr>
          <p:cNvPr id="17" name="Shape 13"/>
          <p:cNvSpPr/>
          <p:nvPr/>
        </p:nvSpPr>
        <p:spPr>
          <a:xfrm>
            <a:off x="822960" y="4617720"/>
            <a:ext cx="3383280" cy="1417320"/>
          </a:xfrm>
          <a:prstGeom prst="roundRect">
            <a:avLst>
              <a:gd name="adj" fmla="val 6452"/>
            </a:avLst>
          </a:prstGeom>
          <a:solidFill>
            <a:srgbClr val="FFFFFF"/>
          </a:solidFill>
          <a:ln/>
          <a:effectLst>
            <a:outerShdw sx="100000" sy="100000" kx="0" ky="0" algn="bl" rotWithShape="0" blurRad="63500" dist="12700" dir="2700000">
              <a:srgbClr val="000000">
                <a:alpha val="10000"/>
              </a:srgbClr>
            </a:outerShdw>
          </a:effectLst>
        </p:spPr>
      </p:sp>
      <p:sp>
        <p:nvSpPr>
          <p:cNvPr id="18" name="Shape 14"/>
          <p:cNvSpPr/>
          <p:nvPr/>
        </p:nvSpPr>
        <p:spPr>
          <a:xfrm>
            <a:off x="1051560" y="4855464"/>
            <a:ext cx="548640" cy="548640"/>
          </a:xfrm>
          <a:prstGeom prst="ellipse">
            <a:avLst/>
          </a:prstGeom>
          <a:solidFill>
            <a:srgbClr val="B9770E"/>
          </a:solidFill>
          <a:ln/>
          <a:effectLst>
            <a:outerShdw sx="100000" sy="100000" kx="0" ky="0" algn="bl" rotWithShape="0" blurRad="63500" dist="12700" dir="2700000">
              <a:srgbClr val="000000">
                <a:alpha val="16000"/>
              </a:srgbClr>
            </a:outerShdw>
          </a:effectLst>
        </p:spPr>
      </p:sp>
      <p:pic>
        <p:nvPicPr>
          <p:cNvPr id="19" name="Image 2" descr="/home/claude/work/icons/scale_w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5179" y="5009083"/>
            <a:ext cx="241402" cy="241402"/>
          </a:xfrm>
          <a:prstGeom prst="rect">
            <a:avLst/>
          </a:prstGeom>
        </p:spPr>
      </p:pic>
      <p:sp>
        <p:nvSpPr>
          <p:cNvPr id="20" name="Text 15"/>
          <p:cNvSpPr/>
          <p:nvPr/>
        </p:nvSpPr>
        <p:spPr>
          <a:xfrm>
            <a:off x="1719072" y="4873752"/>
            <a:ext cx="237744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E2A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Exact decimal money</a:t>
            </a:r>
            <a:endParaRPr lang="en-US" sz="1300" dirty="0"/>
          </a:p>
        </p:txBody>
      </p:sp>
      <p:sp>
        <p:nvSpPr>
          <p:cNvPr id="21" name="Text 16"/>
          <p:cNvSpPr/>
          <p:nvPr/>
        </p:nvSpPr>
        <p:spPr>
          <a:xfrm>
            <a:off x="1078992" y="5458968"/>
            <a:ext cx="292608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5B6B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BigDecimal / integer minor units — a float or rounding error in a ledger or a levy is catastrophic</a:t>
            </a:r>
            <a:endParaRPr lang="en-US" sz="1050" dirty="0"/>
          </a:p>
        </p:txBody>
      </p:sp>
      <p:sp>
        <p:nvSpPr>
          <p:cNvPr id="22" name="Shape 17"/>
          <p:cNvSpPr/>
          <p:nvPr/>
        </p:nvSpPr>
        <p:spPr>
          <a:xfrm>
            <a:off x="4434840" y="4617720"/>
            <a:ext cx="3383280" cy="1417320"/>
          </a:xfrm>
          <a:prstGeom prst="roundRect">
            <a:avLst>
              <a:gd name="adj" fmla="val 6452"/>
            </a:avLst>
          </a:prstGeom>
          <a:solidFill>
            <a:srgbClr val="FFFFFF"/>
          </a:solidFill>
          <a:ln/>
          <a:effectLst>
            <a:outerShdw sx="100000" sy="100000" kx="0" ky="0" algn="bl" rotWithShape="0" blurRad="63500" dist="12700" dir="2700000">
              <a:srgbClr val="000000">
                <a:alpha val="10000"/>
              </a:srgbClr>
            </a:outerShdw>
          </a:effectLst>
        </p:spPr>
      </p:sp>
      <p:sp>
        <p:nvSpPr>
          <p:cNvPr id="23" name="Shape 18"/>
          <p:cNvSpPr/>
          <p:nvPr/>
        </p:nvSpPr>
        <p:spPr>
          <a:xfrm>
            <a:off x="4663440" y="4855464"/>
            <a:ext cx="548640" cy="548640"/>
          </a:xfrm>
          <a:prstGeom prst="ellipse">
            <a:avLst/>
          </a:prstGeom>
          <a:solidFill>
            <a:srgbClr val="B9770E"/>
          </a:solidFill>
          <a:ln/>
          <a:effectLst>
            <a:outerShdw sx="100000" sy="100000" kx="0" ky="0" algn="bl" rotWithShape="0" blurRad="63500" dist="12700" dir="2700000">
              <a:srgbClr val="000000">
                <a:alpha val="16000"/>
              </a:srgbClr>
            </a:outerShdw>
          </a:effectLst>
        </p:spPr>
      </p:sp>
      <p:pic>
        <p:nvPicPr>
          <p:cNvPr id="24" name="Image 3" descr="/home/claude/work/icons/chart_w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17059" y="5009083"/>
            <a:ext cx="241402" cy="241402"/>
          </a:xfrm>
          <a:prstGeom prst="rect">
            <a:avLst/>
          </a:prstGeom>
        </p:spPr>
      </p:pic>
      <p:sp>
        <p:nvSpPr>
          <p:cNvPr id="25" name="Text 19"/>
          <p:cNvSpPr/>
          <p:nvPr/>
        </p:nvSpPr>
        <p:spPr>
          <a:xfrm>
            <a:off x="5330952" y="4873752"/>
            <a:ext cx="237744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E2A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Throughput on hot paths</a:t>
            </a:r>
            <a:endParaRPr lang="en-US" sz="1300" dirty="0"/>
          </a:p>
        </p:txBody>
      </p:sp>
      <p:sp>
        <p:nvSpPr>
          <p:cNvPr id="26" name="Text 20"/>
          <p:cNvSpPr/>
          <p:nvPr/>
        </p:nvSpPr>
        <p:spPr>
          <a:xfrm>
            <a:off x="4690872" y="5458968"/>
            <a:ext cx="292608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5B6B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JVM headroom for journal posting and quote / tax computation under load</a:t>
            </a:r>
            <a:endParaRPr lang="en-US" sz="1050" dirty="0"/>
          </a:p>
        </p:txBody>
      </p:sp>
      <p:sp>
        <p:nvSpPr>
          <p:cNvPr id="27" name="Shape 21"/>
          <p:cNvSpPr/>
          <p:nvPr/>
        </p:nvSpPr>
        <p:spPr>
          <a:xfrm>
            <a:off x="8046720" y="4617720"/>
            <a:ext cx="3383280" cy="1417320"/>
          </a:xfrm>
          <a:prstGeom prst="roundRect">
            <a:avLst>
              <a:gd name="adj" fmla="val 6452"/>
            </a:avLst>
          </a:prstGeom>
          <a:solidFill>
            <a:srgbClr val="FFFFFF"/>
          </a:solidFill>
          <a:ln/>
          <a:effectLst>
            <a:outerShdw sx="100000" sy="100000" kx="0" ky="0" algn="bl" rotWithShape="0" blurRad="63500" dist="12700" dir="2700000">
              <a:srgbClr val="000000">
                <a:alpha val="10000"/>
              </a:srgbClr>
            </a:outerShdw>
          </a:effectLst>
        </p:spPr>
      </p:sp>
      <p:sp>
        <p:nvSpPr>
          <p:cNvPr id="28" name="Shape 22"/>
          <p:cNvSpPr/>
          <p:nvPr/>
        </p:nvSpPr>
        <p:spPr>
          <a:xfrm>
            <a:off x="8275320" y="4855464"/>
            <a:ext cx="548640" cy="548640"/>
          </a:xfrm>
          <a:prstGeom prst="ellipse">
            <a:avLst/>
          </a:prstGeom>
          <a:solidFill>
            <a:srgbClr val="B9770E"/>
          </a:solidFill>
          <a:ln/>
          <a:effectLst>
            <a:outerShdw sx="100000" sy="100000" kx="0" ky="0" algn="bl" rotWithShape="0" blurRad="63500" dist="12700" dir="2700000">
              <a:srgbClr val="000000">
                <a:alpha val="16000"/>
              </a:srgbClr>
            </a:outerShdw>
          </a:effectLst>
        </p:spPr>
      </p:sp>
      <p:pic>
        <p:nvPicPr>
          <p:cNvPr id="29" name="Image 4" descr="/home/claude/work/icons/diagram_w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28939" y="5009083"/>
            <a:ext cx="241402" cy="241402"/>
          </a:xfrm>
          <a:prstGeom prst="rect">
            <a:avLst/>
          </a:prstGeom>
        </p:spPr>
      </p:pic>
      <p:sp>
        <p:nvSpPr>
          <p:cNvPr id="30" name="Text 23"/>
          <p:cNvSpPr/>
          <p:nvPr/>
        </p:nvSpPr>
        <p:spPr>
          <a:xfrm>
            <a:off x="8942832" y="4873752"/>
            <a:ext cx="237744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E2A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Strongest boundaries</a:t>
            </a:r>
            <a:endParaRPr lang="en-US" sz="1300" dirty="0"/>
          </a:p>
        </p:txBody>
      </p:sp>
      <p:sp>
        <p:nvSpPr>
          <p:cNvPr id="31" name="Text 24"/>
          <p:cNvSpPr/>
          <p:nvPr/>
        </p:nvSpPr>
        <p:spPr>
          <a:xfrm>
            <a:off x="8302752" y="5458968"/>
            <a:ext cx="292608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5B6B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ArchUnit enforces hexagonal rules at build time on the most sensitive code</a:t>
            </a:r>
            <a:endParaRPr lang="en-US" sz="1050" dirty="0"/>
          </a:p>
        </p:txBody>
      </p:sp>
      <p:sp>
        <p:nvSpPr>
          <p:cNvPr id="32" name="Text 25"/>
          <p:cNvSpPr/>
          <p:nvPr/>
        </p:nvSpPr>
        <p:spPr>
          <a:xfrm>
            <a:off x="822960" y="6126480"/>
            <a:ext cx="105156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i="1" dirty="0">
                <a:solidFill>
                  <a:srgbClr val="8FA6C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Everything else is TypeScript; every TS↔Java seam is locked by Pact contracts in CI.</a:t>
            </a:r>
            <a:endParaRPr lang="en-US" sz="1100" dirty="0"/>
          </a:p>
        </p:txBody>
      </p:sp>
      <p:sp>
        <p:nvSpPr>
          <p:cNvPr id="33" name="Text 26"/>
          <p:cNvSpPr/>
          <p:nvPr/>
        </p:nvSpPr>
        <p:spPr>
          <a:xfrm>
            <a:off x="11457432" y="6400800"/>
            <a:ext cx="457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5B6B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</a:t>
            </a:r>
            <a:endParaRPr lang="en-US" sz="10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22960" y="502920"/>
            <a:ext cx="8229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300" kern="0" dirty="0">
                <a:solidFill>
                  <a:srgbClr val="0FB5A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TARGET ARCHITECTURE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822960" y="822960"/>
            <a:ext cx="1069848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1E2A38"/>
                </a:solidFill>
                <a:latin typeface="Century Schoolbook" pitchFamily="34" charset="0"/>
                <a:ea typeface="Century Schoolbook" pitchFamily="34" charset="-122"/>
                <a:cs typeface="Century Schoolbook" pitchFamily="34" charset="-120"/>
              </a:rPr>
              <a:t>Two apps over one shared adapter layer</a:t>
            </a:r>
            <a:endParaRPr lang="en-US" sz="2400" dirty="0"/>
          </a:p>
        </p:txBody>
      </p:sp>
      <p:pic>
        <p:nvPicPr>
          <p:cNvPr id="4" name="Image 0" descr="/home/claude/work/diagrams/08_shared_platform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076" y="1554480"/>
            <a:ext cx="10972800" cy="2885524"/>
          </a:xfrm>
          <a:prstGeom prst="rect">
            <a:avLst/>
          </a:prstGeom>
        </p:spPr>
      </p:pic>
      <p:sp>
        <p:nvSpPr>
          <p:cNvPr id="5" name="Shape 2"/>
          <p:cNvSpPr/>
          <p:nvPr/>
        </p:nvSpPr>
        <p:spPr>
          <a:xfrm>
            <a:off x="822960" y="4892040"/>
            <a:ext cx="3383280" cy="1371600"/>
          </a:xfrm>
          <a:prstGeom prst="roundRect">
            <a:avLst>
              <a:gd name="adj" fmla="val 6667"/>
            </a:avLst>
          </a:prstGeom>
          <a:solidFill>
            <a:srgbClr val="0B1F3A"/>
          </a:solidFill>
          <a:ln/>
          <a:effectLst>
            <a:outerShdw sx="100000" sy="100000" kx="0" ky="0" algn="bl" rotWithShape="0" blurRad="63500" dist="12700" dir="2700000">
              <a:srgbClr val="000000">
                <a:alpha val="10000"/>
              </a:srgbClr>
            </a:outerShdw>
          </a:effectLst>
        </p:spPr>
      </p:sp>
      <p:sp>
        <p:nvSpPr>
          <p:cNvPr id="6" name="Text 3"/>
          <p:cNvSpPr/>
          <p:nvPr/>
        </p:nvSpPr>
        <p:spPr>
          <a:xfrm>
            <a:off x="1078992" y="5056632"/>
            <a:ext cx="29260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50" b="1" dirty="0">
                <a:solidFill>
                  <a:srgbClr val="0FB5A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Apps own their domain</a:t>
            </a:r>
            <a:endParaRPr lang="en-US" sz="1350" dirty="0"/>
          </a:p>
        </p:txBody>
      </p:sp>
      <p:sp>
        <p:nvSpPr>
          <p:cNvPr id="7" name="Text 4"/>
          <p:cNvSpPr/>
          <p:nvPr/>
        </p:nvSpPr>
        <p:spPr>
          <a:xfrm>
            <a:off x="1078992" y="5440680"/>
            <a:ext cx="297180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Ledger and corridors stay in banking; policy, underwriting and claims live only in Takaful</a:t>
            </a:r>
            <a:endParaRPr lang="en-US" sz="1050" dirty="0"/>
          </a:p>
        </p:txBody>
      </p:sp>
      <p:sp>
        <p:nvSpPr>
          <p:cNvPr id="8" name="Shape 5"/>
          <p:cNvSpPr/>
          <p:nvPr/>
        </p:nvSpPr>
        <p:spPr>
          <a:xfrm>
            <a:off x="4434840" y="4892040"/>
            <a:ext cx="3383280" cy="1371600"/>
          </a:xfrm>
          <a:prstGeom prst="roundRect">
            <a:avLst>
              <a:gd name="adj" fmla="val 6667"/>
            </a:avLst>
          </a:prstGeom>
          <a:solidFill>
            <a:srgbClr val="0B1F3A"/>
          </a:solidFill>
          <a:ln/>
          <a:effectLst>
            <a:outerShdw sx="100000" sy="100000" kx="0" ky="0" algn="bl" rotWithShape="0" blurRad="63500" dist="12700" dir="2700000">
              <a:srgbClr val="000000">
                <a:alpha val="10000"/>
              </a:srgbClr>
            </a:outerShdw>
          </a:effectLst>
        </p:spPr>
      </p:sp>
      <p:sp>
        <p:nvSpPr>
          <p:cNvPr id="9" name="Text 6"/>
          <p:cNvSpPr/>
          <p:nvPr/>
        </p:nvSpPr>
        <p:spPr>
          <a:xfrm>
            <a:off x="4690872" y="5056632"/>
            <a:ext cx="29260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50" b="1" dirty="0">
                <a:solidFill>
                  <a:srgbClr val="0FB5A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Adapters own the plumbing</a:t>
            </a:r>
            <a:endParaRPr lang="en-US" sz="1350" dirty="0"/>
          </a:p>
        </p:txBody>
      </p:sp>
      <p:sp>
        <p:nvSpPr>
          <p:cNvPr id="10" name="Text 7"/>
          <p:cNvSpPr/>
          <p:nvPr/>
        </p:nvSpPr>
        <p:spPr>
          <a:xfrm>
            <a:off x="4690872" y="5440680"/>
            <a:ext cx="297180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Identity, screening, bureau, rails, tax, e-sign, notifications and the control plane serve both</a:t>
            </a:r>
            <a:endParaRPr lang="en-US" sz="1050" dirty="0"/>
          </a:p>
        </p:txBody>
      </p:sp>
      <p:sp>
        <p:nvSpPr>
          <p:cNvPr id="11" name="Shape 8"/>
          <p:cNvSpPr/>
          <p:nvPr/>
        </p:nvSpPr>
        <p:spPr>
          <a:xfrm>
            <a:off x="8046720" y="4892040"/>
            <a:ext cx="3383280" cy="1371600"/>
          </a:xfrm>
          <a:prstGeom prst="roundRect">
            <a:avLst>
              <a:gd name="adj" fmla="val 6667"/>
            </a:avLst>
          </a:prstGeom>
          <a:solidFill>
            <a:srgbClr val="0B1F3A"/>
          </a:solidFill>
          <a:ln/>
          <a:effectLst>
            <a:outerShdw sx="100000" sy="100000" kx="0" ky="0" algn="bl" rotWithShape="0" blurRad="63500" dist="12700" dir="2700000">
              <a:srgbClr val="000000">
                <a:alpha val="10000"/>
              </a:srgbClr>
            </a:outerShdw>
          </a:effectLst>
        </p:spPr>
      </p:sp>
      <p:sp>
        <p:nvSpPr>
          <p:cNvPr id="12" name="Text 9"/>
          <p:cNvSpPr/>
          <p:nvPr/>
        </p:nvSpPr>
        <p:spPr>
          <a:xfrm>
            <a:off x="8302752" y="5056632"/>
            <a:ext cx="29260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50" b="1" dirty="0">
                <a:solidFill>
                  <a:srgbClr val="0FB5A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Providers bind per country</a:t>
            </a:r>
            <a:endParaRPr lang="en-US" sz="1350" dirty="0"/>
          </a:p>
        </p:txBody>
      </p:sp>
      <p:sp>
        <p:nvSpPr>
          <p:cNvPr id="13" name="Text 10"/>
          <p:cNvSpPr/>
          <p:nvPr/>
        </p:nvSpPr>
        <p:spPr>
          <a:xfrm>
            <a:off x="8302752" y="5440680"/>
            <a:ext cx="297180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NADRA/eCIB/FBR/Raast (PK) · UAE Pass/AECB/FTA/Aani (AE) · Yakeen/SIMAH/ZATCA/sarie (SA)</a:t>
            </a:r>
            <a:endParaRPr lang="en-US" sz="1050" dirty="0"/>
          </a:p>
        </p:txBody>
      </p:sp>
      <p:sp>
        <p:nvSpPr>
          <p:cNvPr id="14" name="Text 11"/>
          <p:cNvSpPr/>
          <p:nvPr/>
        </p:nvSpPr>
        <p:spPr>
          <a:xfrm>
            <a:off x="11457432" y="6400800"/>
            <a:ext cx="457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5B6B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7</a:t>
            </a:r>
            <a:endParaRPr lang="en-US" sz="10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4F8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22960" y="502920"/>
            <a:ext cx="8229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300" kern="0" dirty="0">
                <a:solidFill>
                  <a:srgbClr val="0FB5A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EIGHT SHARED ADAPTERS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822960" y="822960"/>
            <a:ext cx="1069848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1E2A38"/>
                </a:solidFill>
                <a:latin typeface="Century Schoolbook" pitchFamily="34" charset="0"/>
                <a:ea typeface="Century Schoolbook" pitchFamily="34" charset="-122"/>
                <a:cs typeface="Century Schoolbook" pitchFamily="34" charset="-120"/>
              </a:rPr>
              <a:t>Five already designed · three new</a:t>
            </a:r>
            <a:endParaRPr lang="en-US" sz="2600" dirty="0"/>
          </a:p>
        </p:txBody>
      </p:sp>
      <p:sp>
        <p:nvSpPr>
          <p:cNvPr id="4" name="Shape 2"/>
          <p:cNvSpPr/>
          <p:nvPr/>
        </p:nvSpPr>
        <p:spPr>
          <a:xfrm>
            <a:off x="822960" y="1783080"/>
            <a:ext cx="2514600" cy="2057400"/>
          </a:xfrm>
          <a:prstGeom prst="roundRect">
            <a:avLst>
              <a:gd name="adj" fmla="val 4444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2700000">
              <a:srgbClr val="000000">
                <a:alpha val="12000"/>
              </a:srgbClr>
            </a:outerShdw>
          </a:effectLst>
        </p:spPr>
      </p:sp>
      <p:sp>
        <p:nvSpPr>
          <p:cNvPr id="5" name="Shape 3"/>
          <p:cNvSpPr/>
          <p:nvPr/>
        </p:nvSpPr>
        <p:spPr>
          <a:xfrm>
            <a:off x="1051560" y="2011680"/>
            <a:ext cx="640080" cy="640080"/>
          </a:xfrm>
          <a:prstGeom prst="ellipse">
            <a:avLst/>
          </a:prstGeom>
          <a:solidFill>
            <a:srgbClr val="0FB5AE"/>
          </a:solidFill>
          <a:ln/>
          <a:effectLst>
            <a:outerShdw sx="100000" sy="100000" kx="0" ky="0" algn="bl" rotWithShape="0" blurRad="63500" dist="12700" dir="2700000">
              <a:srgbClr val="000000">
                <a:alpha val="16000"/>
              </a:srgbClr>
            </a:outerShdw>
          </a:effectLst>
        </p:spPr>
      </p:sp>
      <p:pic>
        <p:nvPicPr>
          <p:cNvPr id="6" name="Image 0" descr="/home/claude/work/icons/idcard_w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0782" y="2190902"/>
            <a:ext cx="281635" cy="281635"/>
          </a:xfrm>
          <a:prstGeom prst="rect">
            <a:avLst/>
          </a:prstGeom>
        </p:spPr>
      </p:pic>
      <p:sp>
        <p:nvSpPr>
          <p:cNvPr id="7" name="Shape 4"/>
          <p:cNvSpPr/>
          <p:nvPr/>
        </p:nvSpPr>
        <p:spPr>
          <a:xfrm>
            <a:off x="2240280" y="2075688"/>
            <a:ext cx="914400" cy="310896"/>
          </a:xfrm>
          <a:prstGeom prst="roundRect">
            <a:avLst>
              <a:gd name="adj" fmla="val 50000"/>
            </a:avLst>
          </a:prstGeom>
          <a:solidFill>
            <a:srgbClr val="E8F6F3"/>
          </a:solidFill>
          <a:ln/>
        </p:spPr>
      </p:sp>
      <p:sp>
        <p:nvSpPr>
          <p:cNvPr id="8" name="Text 5"/>
          <p:cNvSpPr/>
          <p:nvPr/>
        </p:nvSpPr>
        <p:spPr>
          <a:xfrm>
            <a:off x="2240280" y="2075688"/>
            <a:ext cx="91440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800" b="1" dirty="0">
                <a:solidFill>
                  <a:srgbClr val="0A7E7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DESIGNED</a:t>
            </a:r>
            <a:endParaRPr lang="en-US" sz="800" dirty="0"/>
          </a:p>
        </p:txBody>
      </p:sp>
      <p:sp>
        <p:nvSpPr>
          <p:cNvPr id="9" name="Text 6"/>
          <p:cNvSpPr/>
          <p:nvPr/>
        </p:nvSpPr>
        <p:spPr>
          <a:xfrm>
            <a:off x="1024128" y="2743200"/>
            <a:ext cx="214884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b="1" dirty="0">
                <a:solidFill>
                  <a:srgbClr val="1E2A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Identity, KYC/KYB &amp; Onboarding</a:t>
            </a:r>
            <a:endParaRPr lang="en-US" sz="1250" dirty="0"/>
          </a:p>
        </p:txBody>
      </p:sp>
      <p:sp>
        <p:nvSpPr>
          <p:cNvPr id="10" name="Text 7"/>
          <p:cNvSpPr/>
          <p:nvPr/>
        </p:nvSpPr>
        <p:spPr>
          <a:xfrm>
            <a:off x="1024128" y="3264408"/>
            <a:ext cx="219456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5B6B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NADRA · UAE Pass · Absher/Yakeen; doc + liveness + registry</a:t>
            </a:r>
            <a:endParaRPr lang="en-US" sz="950" dirty="0"/>
          </a:p>
        </p:txBody>
      </p:sp>
      <p:sp>
        <p:nvSpPr>
          <p:cNvPr id="11" name="Shape 8"/>
          <p:cNvSpPr/>
          <p:nvPr/>
        </p:nvSpPr>
        <p:spPr>
          <a:xfrm>
            <a:off x="3520440" y="1783080"/>
            <a:ext cx="2514600" cy="2057400"/>
          </a:xfrm>
          <a:prstGeom prst="roundRect">
            <a:avLst>
              <a:gd name="adj" fmla="val 4444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2700000">
              <a:srgbClr val="000000">
                <a:alpha val="12000"/>
              </a:srgbClr>
            </a:outerShdw>
          </a:effectLst>
        </p:spPr>
      </p:sp>
      <p:sp>
        <p:nvSpPr>
          <p:cNvPr id="12" name="Shape 9"/>
          <p:cNvSpPr/>
          <p:nvPr/>
        </p:nvSpPr>
        <p:spPr>
          <a:xfrm>
            <a:off x="3749040" y="2011680"/>
            <a:ext cx="640080" cy="640080"/>
          </a:xfrm>
          <a:prstGeom prst="ellipse">
            <a:avLst/>
          </a:prstGeom>
          <a:solidFill>
            <a:srgbClr val="0FB5AE"/>
          </a:solidFill>
          <a:ln/>
          <a:effectLst>
            <a:outerShdw sx="100000" sy="100000" kx="0" ky="0" algn="bl" rotWithShape="0" blurRad="63500" dist="12700" dir="2700000">
              <a:srgbClr val="000000">
                <a:alpha val="16000"/>
              </a:srgbClr>
            </a:outerShdw>
          </a:effectLst>
        </p:spPr>
      </p:sp>
      <p:pic>
        <p:nvPicPr>
          <p:cNvPr id="13" name="Image 1" descr="/home/claude/work/icons/shield_w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8262" y="2190902"/>
            <a:ext cx="281635" cy="281635"/>
          </a:xfrm>
          <a:prstGeom prst="rect">
            <a:avLst/>
          </a:prstGeom>
        </p:spPr>
      </p:pic>
      <p:sp>
        <p:nvSpPr>
          <p:cNvPr id="14" name="Shape 10"/>
          <p:cNvSpPr/>
          <p:nvPr/>
        </p:nvSpPr>
        <p:spPr>
          <a:xfrm>
            <a:off x="4937760" y="2075688"/>
            <a:ext cx="914400" cy="310896"/>
          </a:xfrm>
          <a:prstGeom prst="roundRect">
            <a:avLst>
              <a:gd name="adj" fmla="val 50000"/>
            </a:avLst>
          </a:prstGeom>
          <a:solidFill>
            <a:srgbClr val="E8F6F3"/>
          </a:solidFill>
          <a:ln/>
        </p:spPr>
      </p:sp>
      <p:sp>
        <p:nvSpPr>
          <p:cNvPr id="15" name="Text 11"/>
          <p:cNvSpPr/>
          <p:nvPr/>
        </p:nvSpPr>
        <p:spPr>
          <a:xfrm>
            <a:off x="4937760" y="2075688"/>
            <a:ext cx="91440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800" b="1" dirty="0">
                <a:solidFill>
                  <a:srgbClr val="0A7E7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DESIGNED</a:t>
            </a:r>
            <a:endParaRPr lang="en-US" sz="800" dirty="0"/>
          </a:p>
        </p:txBody>
      </p:sp>
      <p:sp>
        <p:nvSpPr>
          <p:cNvPr id="16" name="Text 12"/>
          <p:cNvSpPr/>
          <p:nvPr/>
        </p:nvSpPr>
        <p:spPr>
          <a:xfrm>
            <a:off x="3721608" y="2743200"/>
            <a:ext cx="214884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b="1" dirty="0">
                <a:solidFill>
                  <a:srgbClr val="1E2A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Screening &amp; AML + Cases</a:t>
            </a:r>
            <a:endParaRPr lang="en-US" sz="1250" dirty="0"/>
          </a:p>
        </p:txBody>
      </p:sp>
      <p:sp>
        <p:nvSpPr>
          <p:cNvPr id="17" name="Text 13"/>
          <p:cNvSpPr/>
          <p:nvPr/>
        </p:nvSpPr>
        <p:spPr>
          <a:xfrm>
            <a:off x="3721608" y="3264408"/>
            <a:ext cx="219456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5B6B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UN/OFAC + NACTA · UAE list · KSA list; one case queue</a:t>
            </a:r>
            <a:endParaRPr lang="en-US" sz="950" dirty="0"/>
          </a:p>
        </p:txBody>
      </p:sp>
      <p:sp>
        <p:nvSpPr>
          <p:cNvPr id="18" name="Shape 14"/>
          <p:cNvSpPr/>
          <p:nvPr/>
        </p:nvSpPr>
        <p:spPr>
          <a:xfrm>
            <a:off x="6217920" y="1783080"/>
            <a:ext cx="2514600" cy="2057400"/>
          </a:xfrm>
          <a:prstGeom prst="roundRect">
            <a:avLst>
              <a:gd name="adj" fmla="val 4444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2700000">
              <a:srgbClr val="000000">
                <a:alpha val="12000"/>
              </a:srgbClr>
            </a:outerShdw>
          </a:effectLst>
        </p:spPr>
      </p:sp>
      <p:sp>
        <p:nvSpPr>
          <p:cNvPr id="19" name="Shape 15"/>
          <p:cNvSpPr/>
          <p:nvPr/>
        </p:nvSpPr>
        <p:spPr>
          <a:xfrm>
            <a:off x="6446520" y="2011680"/>
            <a:ext cx="640080" cy="640080"/>
          </a:xfrm>
          <a:prstGeom prst="ellipse">
            <a:avLst/>
          </a:prstGeom>
          <a:solidFill>
            <a:srgbClr val="E8A13A"/>
          </a:solidFill>
          <a:ln/>
          <a:effectLst>
            <a:outerShdw sx="100000" sy="100000" kx="0" ky="0" algn="bl" rotWithShape="0" blurRad="63500" dist="12700" dir="2700000">
              <a:srgbClr val="000000">
                <a:alpha val="16000"/>
              </a:srgbClr>
            </a:outerShdw>
          </a:effectLst>
        </p:spPr>
      </p:sp>
      <p:pic>
        <p:nvPicPr>
          <p:cNvPr id="20" name="Image 2" descr="/home/claude/work/icons/riskscore_w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5742" y="2190902"/>
            <a:ext cx="281635" cy="281635"/>
          </a:xfrm>
          <a:prstGeom prst="rect">
            <a:avLst/>
          </a:prstGeom>
        </p:spPr>
      </p:pic>
      <p:sp>
        <p:nvSpPr>
          <p:cNvPr id="21" name="Shape 16"/>
          <p:cNvSpPr/>
          <p:nvPr/>
        </p:nvSpPr>
        <p:spPr>
          <a:xfrm>
            <a:off x="7635240" y="2075688"/>
            <a:ext cx="914400" cy="310896"/>
          </a:xfrm>
          <a:prstGeom prst="roundRect">
            <a:avLst>
              <a:gd name="adj" fmla="val 50000"/>
            </a:avLst>
          </a:prstGeom>
          <a:solidFill>
            <a:srgbClr val="FDEBD0"/>
          </a:solidFill>
          <a:ln/>
        </p:spPr>
      </p:sp>
      <p:sp>
        <p:nvSpPr>
          <p:cNvPr id="22" name="Text 17"/>
          <p:cNvSpPr/>
          <p:nvPr/>
        </p:nvSpPr>
        <p:spPr>
          <a:xfrm>
            <a:off x="7635240" y="2075688"/>
            <a:ext cx="91440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800" b="1" dirty="0">
                <a:solidFill>
                  <a:srgbClr val="B9770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NEW</a:t>
            </a:r>
            <a:endParaRPr lang="en-US" sz="800" dirty="0"/>
          </a:p>
        </p:txBody>
      </p:sp>
      <p:sp>
        <p:nvSpPr>
          <p:cNvPr id="23" name="Text 18"/>
          <p:cNvSpPr/>
          <p:nvPr/>
        </p:nvSpPr>
        <p:spPr>
          <a:xfrm>
            <a:off x="6419088" y="2743200"/>
            <a:ext cx="214884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b="1" dirty="0">
                <a:solidFill>
                  <a:srgbClr val="1E2A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Credit / Risk Bureau</a:t>
            </a:r>
            <a:endParaRPr lang="en-US" sz="1250" dirty="0"/>
          </a:p>
        </p:txBody>
      </p:sp>
      <p:sp>
        <p:nvSpPr>
          <p:cNvPr id="24" name="Text 19"/>
          <p:cNvSpPr/>
          <p:nvPr/>
        </p:nvSpPr>
        <p:spPr>
          <a:xfrm>
            <a:off x="6419088" y="3264408"/>
            <a:ext cx="219456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5B6B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eCIB (PK) · AECB (AE) · SIMAH (SA) scores &amp; reports</a:t>
            </a:r>
            <a:endParaRPr lang="en-US" sz="950" dirty="0"/>
          </a:p>
        </p:txBody>
      </p:sp>
      <p:sp>
        <p:nvSpPr>
          <p:cNvPr id="25" name="Shape 20"/>
          <p:cNvSpPr/>
          <p:nvPr/>
        </p:nvSpPr>
        <p:spPr>
          <a:xfrm>
            <a:off x="8915400" y="1783080"/>
            <a:ext cx="2514600" cy="2057400"/>
          </a:xfrm>
          <a:prstGeom prst="roundRect">
            <a:avLst>
              <a:gd name="adj" fmla="val 4444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2700000">
              <a:srgbClr val="000000">
                <a:alpha val="12000"/>
              </a:srgbClr>
            </a:outerShdw>
          </a:effectLst>
        </p:spPr>
      </p:sp>
      <p:sp>
        <p:nvSpPr>
          <p:cNvPr id="26" name="Shape 21"/>
          <p:cNvSpPr/>
          <p:nvPr/>
        </p:nvSpPr>
        <p:spPr>
          <a:xfrm>
            <a:off x="9144000" y="2011680"/>
            <a:ext cx="640080" cy="640080"/>
          </a:xfrm>
          <a:prstGeom prst="ellipse">
            <a:avLst/>
          </a:prstGeom>
          <a:solidFill>
            <a:srgbClr val="0FB5AE"/>
          </a:solidFill>
          <a:ln/>
          <a:effectLst>
            <a:outerShdw sx="100000" sy="100000" kx="0" ky="0" algn="bl" rotWithShape="0" blurRad="63500" dist="12700" dir="2700000">
              <a:srgbClr val="000000">
                <a:alpha val="16000"/>
              </a:srgbClr>
            </a:outerShdw>
          </a:effectLst>
        </p:spPr>
      </p:sp>
      <p:pic>
        <p:nvPicPr>
          <p:cNvPr id="27" name="Image 3" descr="/home/claude/work/icons/exchange_w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23222" y="2190902"/>
            <a:ext cx="281635" cy="281635"/>
          </a:xfrm>
          <a:prstGeom prst="rect">
            <a:avLst/>
          </a:prstGeom>
        </p:spPr>
      </p:pic>
      <p:sp>
        <p:nvSpPr>
          <p:cNvPr id="28" name="Shape 22"/>
          <p:cNvSpPr/>
          <p:nvPr/>
        </p:nvSpPr>
        <p:spPr>
          <a:xfrm>
            <a:off x="10332720" y="2075688"/>
            <a:ext cx="914400" cy="310896"/>
          </a:xfrm>
          <a:prstGeom prst="roundRect">
            <a:avLst>
              <a:gd name="adj" fmla="val 50000"/>
            </a:avLst>
          </a:prstGeom>
          <a:solidFill>
            <a:srgbClr val="E8F6F3"/>
          </a:solidFill>
          <a:ln/>
        </p:spPr>
      </p:sp>
      <p:sp>
        <p:nvSpPr>
          <p:cNvPr id="29" name="Text 23"/>
          <p:cNvSpPr/>
          <p:nvPr/>
        </p:nvSpPr>
        <p:spPr>
          <a:xfrm>
            <a:off x="10332720" y="2075688"/>
            <a:ext cx="91440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800" b="1" dirty="0">
                <a:solidFill>
                  <a:srgbClr val="0A7E7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DESIGNED</a:t>
            </a:r>
            <a:endParaRPr lang="en-US" sz="800" dirty="0"/>
          </a:p>
        </p:txBody>
      </p:sp>
      <p:sp>
        <p:nvSpPr>
          <p:cNvPr id="30" name="Text 24"/>
          <p:cNvSpPr/>
          <p:nvPr/>
        </p:nvSpPr>
        <p:spPr>
          <a:xfrm>
            <a:off x="9116568" y="2743200"/>
            <a:ext cx="214884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b="1" dirty="0">
                <a:solidFill>
                  <a:srgbClr val="1E2A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Payment Rails — collect &amp; payout</a:t>
            </a:r>
            <a:endParaRPr lang="en-US" sz="1250" dirty="0"/>
          </a:p>
        </p:txBody>
      </p:sp>
      <p:sp>
        <p:nvSpPr>
          <p:cNvPr id="31" name="Text 25"/>
          <p:cNvSpPr/>
          <p:nvPr/>
        </p:nvSpPr>
        <p:spPr>
          <a:xfrm>
            <a:off x="9116568" y="3264408"/>
            <a:ext cx="219456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5B6B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Raast · Aani · sarie/mada + cross-border partners</a:t>
            </a:r>
            <a:endParaRPr lang="en-US" sz="950" dirty="0"/>
          </a:p>
        </p:txBody>
      </p:sp>
      <p:sp>
        <p:nvSpPr>
          <p:cNvPr id="32" name="Shape 26"/>
          <p:cNvSpPr/>
          <p:nvPr/>
        </p:nvSpPr>
        <p:spPr>
          <a:xfrm>
            <a:off x="822960" y="4069080"/>
            <a:ext cx="2514600" cy="2057400"/>
          </a:xfrm>
          <a:prstGeom prst="roundRect">
            <a:avLst>
              <a:gd name="adj" fmla="val 4444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2700000">
              <a:srgbClr val="000000">
                <a:alpha val="12000"/>
              </a:srgbClr>
            </a:outerShdw>
          </a:effectLst>
        </p:spPr>
      </p:sp>
      <p:sp>
        <p:nvSpPr>
          <p:cNvPr id="33" name="Shape 27"/>
          <p:cNvSpPr/>
          <p:nvPr/>
        </p:nvSpPr>
        <p:spPr>
          <a:xfrm>
            <a:off x="1051560" y="4297680"/>
            <a:ext cx="640080" cy="640080"/>
          </a:xfrm>
          <a:prstGeom prst="ellipse">
            <a:avLst/>
          </a:prstGeom>
          <a:solidFill>
            <a:srgbClr val="E8A13A"/>
          </a:solidFill>
          <a:ln/>
          <a:effectLst>
            <a:outerShdw sx="100000" sy="100000" kx="0" ky="0" algn="bl" rotWithShape="0" blurRad="63500" dist="12700" dir="2700000">
              <a:srgbClr val="000000">
                <a:alpha val="16000"/>
              </a:srgbClr>
            </a:outerShdw>
          </a:effectLst>
        </p:spPr>
      </p:sp>
      <p:pic>
        <p:nvPicPr>
          <p:cNvPr id="34" name="Image 4" descr="/home/claude/work/icons/percent_w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30782" y="4476902"/>
            <a:ext cx="281635" cy="281635"/>
          </a:xfrm>
          <a:prstGeom prst="rect">
            <a:avLst/>
          </a:prstGeom>
        </p:spPr>
      </p:pic>
      <p:sp>
        <p:nvSpPr>
          <p:cNvPr id="35" name="Shape 28"/>
          <p:cNvSpPr/>
          <p:nvPr/>
        </p:nvSpPr>
        <p:spPr>
          <a:xfrm>
            <a:off x="2240280" y="4361688"/>
            <a:ext cx="914400" cy="310896"/>
          </a:xfrm>
          <a:prstGeom prst="roundRect">
            <a:avLst>
              <a:gd name="adj" fmla="val 50000"/>
            </a:avLst>
          </a:prstGeom>
          <a:solidFill>
            <a:srgbClr val="FDEBD0"/>
          </a:solidFill>
          <a:ln/>
        </p:spPr>
      </p:sp>
      <p:sp>
        <p:nvSpPr>
          <p:cNvPr id="36" name="Text 29"/>
          <p:cNvSpPr/>
          <p:nvPr/>
        </p:nvSpPr>
        <p:spPr>
          <a:xfrm>
            <a:off x="2240280" y="4361688"/>
            <a:ext cx="91440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800" b="1" dirty="0">
                <a:solidFill>
                  <a:srgbClr val="B9770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NEW</a:t>
            </a:r>
            <a:endParaRPr lang="en-US" sz="800" dirty="0"/>
          </a:p>
        </p:txBody>
      </p:sp>
      <p:sp>
        <p:nvSpPr>
          <p:cNvPr id="37" name="Text 30"/>
          <p:cNvSpPr/>
          <p:nvPr/>
        </p:nvSpPr>
        <p:spPr>
          <a:xfrm>
            <a:off x="1024128" y="5029200"/>
            <a:ext cx="214884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b="1" dirty="0">
                <a:solidFill>
                  <a:srgbClr val="1E2A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Country Tax Computation</a:t>
            </a:r>
            <a:endParaRPr lang="en-US" sz="1250" dirty="0"/>
          </a:p>
        </p:txBody>
      </p:sp>
      <p:sp>
        <p:nvSpPr>
          <p:cNvPr id="38" name="Text 31"/>
          <p:cNvSpPr/>
          <p:nvPr/>
        </p:nvSpPr>
        <p:spPr>
          <a:xfrm>
            <a:off x="1024128" y="5550408"/>
            <a:ext cx="219456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5B6B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FBR (PK) · FTA VAT 5% (AE) · ZATCA VAT 15% (SA)</a:t>
            </a:r>
            <a:endParaRPr lang="en-US" sz="950" dirty="0"/>
          </a:p>
        </p:txBody>
      </p:sp>
      <p:sp>
        <p:nvSpPr>
          <p:cNvPr id="39" name="Shape 32"/>
          <p:cNvSpPr/>
          <p:nvPr/>
        </p:nvSpPr>
        <p:spPr>
          <a:xfrm>
            <a:off x="3520440" y="4069080"/>
            <a:ext cx="2514600" cy="2057400"/>
          </a:xfrm>
          <a:prstGeom prst="roundRect">
            <a:avLst>
              <a:gd name="adj" fmla="val 4444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2700000">
              <a:srgbClr val="000000">
                <a:alpha val="12000"/>
              </a:srgbClr>
            </a:outerShdw>
          </a:effectLst>
        </p:spPr>
      </p:sp>
      <p:sp>
        <p:nvSpPr>
          <p:cNvPr id="40" name="Shape 33"/>
          <p:cNvSpPr/>
          <p:nvPr/>
        </p:nvSpPr>
        <p:spPr>
          <a:xfrm>
            <a:off x="3749040" y="4297680"/>
            <a:ext cx="640080" cy="640080"/>
          </a:xfrm>
          <a:prstGeom prst="ellipse">
            <a:avLst/>
          </a:prstGeom>
          <a:solidFill>
            <a:srgbClr val="E8A13A"/>
          </a:solidFill>
          <a:ln/>
          <a:effectLst>
            <a:outerShdw sx="100000" sy="100000" kx="0" ky="0" algn="bl" rotWithShape="0" blurRad="63500" dist="12700" dir="2700000">
              <a:srgbClr val="000000">
                <a:alpha val="16000"/>
              </a:srgbClr>
            </a:outerShdw>
          </a:effectLst>
        </p:spPr>
      </p:sp>
      <p:pic>
        <p:nvPicPr>
          <p:cNvPr id="41" name="Image 5" descr="/home/claude/work/icons/esign_w.png">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28262" y="4476902"/>
            <a:ext cx="281635" cy="281635"/>
          </a:xfrm>
          <a:prstGeom prst="rect">
            <a:avLst/>
          </a:prstGeom>
        </p:spPr>
      </p:pic>
      <p:sp>
        <p:nvSpPr>
          <p:cNvPr id="42" name="Shape 34"/>
          <p:cNvSpPr/>
          <p:nvPr/>
        </p:nvSpPr>
        <p:spPr>
          <a:xfrm>
            <a:off x="4937760" y="4361688"/>
            <a:ext cx="914400" cy="310896"/>
          </a:xfrm>
          <a:prstGeom prst="roundRect">
            <a:avLst>
              <a:gd name="adj" fmla="val 50000"/>
            </a:avLst>
          </a:prstGeom>
          <a:solidFill>
            <a:srgbClr val="FDEBD0"/>
          </a:solidFill>
          <a:ln/>
        </p:spPr>
      </p:sp>
      <p:sp>
        <p:nvSpPr>
          <p:cNvPr id="43" name="Text 35"/>
          <p:cNvSpPr/>
          <p:nvPr/>
        </p:nvSpPr>
        <p:spPr>
          <a:xfrm>
            <a:off x="4937760" y="4361688"/>
            <a:ext cx="91440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800" b="1" dirty="0">
                <a:solidFill>
                  <a:srgbClr val="B9770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NEW</a:t>
            </a:r>
            <a:endParaRPr lang="en-US" sz="800" dirty="0"/>
          </a:p>
        </p:txBody>
      </p:sp>
      <p:sp>
        <p:nvSpPr>
          <p:cNvPr id="44" name="Text 36"/>
          <p:cNvSpPr/>
          <p:nvPr/>
        </p:nvSpPr>
        <p:spPr>
          <a:xfrm>
            <a:off x="3721608" y="5029200"/>
            <a:ext cx="214884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b="1" dirty="0">
                <a:solidFill>
                  <a:srgbClr val="1E2A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E-Signature / Consent Capture</a:t>
            </a:r>
            <a:endParaRPr lang="en-US" sz="1250" dirty="0"/>
          </a:p>
        </p:txBody>
      </p:sp>
      <p:sp>
        <p:nvSpPr>
          <p:cNvPr id="45" name="Text 37"/>
          <p:cNvSpPr/>
          <p:nvPr/>
        </p:nvSpPr>
        <p:spPr>
          <a:xfrm>
            <a:off x="3721608" y="5550408"/>
            <a:ext cx="219456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5B6B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UAE Pass sign · Nafath (SA) · ETO-2002 basis (PK)</a:t>
            </a:r>
            <a:endParaRPr lang="en-US" sz="950" dirty="0"/>
          </a:p>
        </p:txBody>
      </p:sp>
      <p:sp>
        <p:nvSpPr>
          <p:cNvPr id="46" name="Shape 38"/>
          <p:cNvSpPr/>
          <p:nvPr/>
        </p:nvSpPr>
        <p:spPr>
          <a:xfrm>
            <a:off x="6217920" y="4069080"/>
            <a:ext cx="2514600" cy="2057400"/>
          </a:xfrm>
          <a:prstGeom prst="roundRect">
            <a:avLst>
              <a:gd name="adj" fmla="val 4444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2700000">
              <a:srgbClr val="000000">
                <a:alpha val="12000"/>
              </a:srgbClr>
            </a:outerShdw>
          </a:effectLst>
        </p:spPr>
      </p:sp>
      <p:sp>
        <p:nvSpPr>
          <p:cNvPr id="47" name="Shape 39"/>
          <p:cNvSpPr/>
          <p:nvPr/>
        </p:nvSpPr>
        <p:spPr>
          <a:xfrm>
            <a:off x="6446520" y="4297680"/>
            <a:ext cx="640080" cy="640080"/>
          </a:xfrm>
          <a:prstGeom prst="ellipse">
            <a:avLst/>
          </a:prstGeom>
          <a:solidFill>
            <a:srgbClr val="0FB5AE"/>
          </a:solidFill>
          <a:ln/>
          <a:effectLst>
            <a:outerShdw sx="100000" sy="100000" kx="0" ky="0" algn="bl" rotWithShape="0" blurRad="63500" dist="12700" dir="2700000">
              <a:srgbClr val="000000">
                <a:alpha val="16000"/>
              </a:srgbClr>
            </a:outerShdw>
          </a:effectLst>
        </p:spPr>
      </p:sp>
      <p:pic>
        <p:nvPicPr>
          <p:cNvPr id="48" name="Image 6" descr="/home/claude/work/icons/bell_w.png">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25742" y="4476902"/>
            <a:ext cx="281635" cy="281635"/>
          </a:xfrm>
          <a:prstGeom prst="rect">
            <a:avLst/>
          </a:prstGeom>
        </p:spPr>
      </p:pic>
      <p:sp>
        <p:nvSpPr>
          <p:cNvPr id="49" name="Shape 40"/>
          <p:cNvSpPr/>
          <p:nvPr/>
        </p:nvSpPr>
        <p:spPr>
          <a:xfrm>
            <a:off x="7635240" y="4361688"/>
            <a:ext cx="914400" cy="310896"/>
          </a:xfrm>
          <a:prstGeom prst="roundRect">
            <a:avLst>
              <a:gd name="adj" fmla="val 50000"/>
            </a:avLst>
          </a:prstGeom>
          <a:solidFill>
            <a:srgbClr val="E8F6F3"/>
          </a:solidFill>
          <a:ln/>
        </p:spPr>
      </p:sp>
      <p:sp>
        <p:nvSpPr>
          <p:cNvPr id="50" name="Text 41"/>
          <p:cNvSpPr/>
          <p:nvPr/>
        </p:nvSpPr>
        <p:spPr>
          <a:xfrm>
            <a:off x="7635240" y="4361688"/>
            <a:ext cx="91440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800" b="1" dirty="0">
                <a:solidFill>
                  <a:srgbClr val="0A7E7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DESIGNED</a:t>
            </a:r>
            <a:endParaRPr lang="en-US" sz="800" dirty="0"/>
          </a:p>
        </p:txBody>
      </p:sp>
      <p:sp>
        <p:nvSpPr>
          <p:cNvPr id="51" name="Text 42"/>
          <p:cNvSpPr/>
          <p:nvPr/>
        </p:nvSpPr>
        <p:spPr>
          <a:xfrm>
            <a:off x="6419088" y="5029200"/>
            <a:ext cx="214884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b="1" dirty="0">
                <a:solidFill>
                  <a:srgbClr val="1E2A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Notification Service</a:t>
            </a:r>
            <a:endParaRPr lang="en-US" sz="1250" dirty="0"/>
          </a:p>
        </p:txBody>
      </p:sp>
      <p:sp>
        <p:nvSpPr>
          <p:cNvPr id="52" name="Text 43"/>
          <p:cNvSpPr/>
          <p:nvPr/>
        </p:nvSpPr>
        <p:spPr>
          <a:xfrm>
            <a:off x="6419088" y="5550408"/>
            <a:ext cx="219456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5B6B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SMS/email/push · en-PK, ur-PK (RTL), ar-AE, ar-SA</a:t>
            </a:r>
            <a:endParaRPr lang="en-US" sz="950" dirty="0"/>
          </a:p>
        </p:txBody>
      </p:sp>
      <p:sp>
        <p:nvSpPr>
          <p:cNvPr id="53" name="Shape 44"/>
          <p:cNvSpPr/>
          <p:nvPr/>
        </p:nvSpPr>
        <p:spPr>
          <a:xfrm>
            <a:off x="8915400" y="4069080"/>
            <a:ext cx="2514600" cy="2057400"/>
          </a:xfrm>
          <a:prstGeom prst="roundRect">
            <a:avLst>
              <a:gd name="adj" fmla="val 4444"/>
            </a:avLst>
          </a:prstGeom>
          <a:solidFill>
            <a:srgbClr val="FFFFFF"/>
          </a:solidFill>
          <a:ln/>
          <a:effectLst>
            <a:outerShdw sx="100000" sy="100000" kx="0" ky="0" algn="bl" rotWithShape="0" blurRad="76200" dist="25400" dir="2700000">
              <a:srgbClr val="000000">
                <a:alpha val="12000"/>
              </a:srgbClr>
            </a:outerShdw>
          </a:effectLst>
        </p:spPr>
      </p:sp>
      <p:sp>
        <p:nvSpPr>
          <p:cNvPr id="54" name="Shape 45"/>
          <p:cNvSpPr/>
          <p:nvPr/>
        </p:nvSpPr>
        <p:spPr>
          <a:xfrm>
            <a:off x="9144000" y="4297680"/>
            <a:ext cx="640080" cy="640080"/>
          </a:xfrm>
          <a:prstGeom prst="ellipse">
            <a:avLst/>
          </a:prstGeom>
          <a:solidFill>
            <a:srgbClr val="0FB5AE"/>
          </a:solidFill>
          <a:ln/>
          <a:effectLst>
            <a:outerShdw sx="100000" sy="100000" kx="0" ky="0" algn="bl" rotWithShape="0" blurRad="63500" dist="12700" dir="2700000">
              <a:srgbClr val="000000">
                <a:alpha val="16000"/>
              </a:srgbClr>
            </a:outerShdw>
          </a:effectLst>
        </p:spPr>
      </p:sp>
      <p:pic>
        <p:nvPicPr>
          <p:cNvPr id="55" name="Image 7" descr="/home/claude/work/icons/sitemap_w.png">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323222" y="4476902"/>
            <a:ext cx="281635" cy="281635"/>
          </a:xfrm>
          <a:prstGeom prst="rect">
            <a:avLst/>
          </a:prstGeom>
        </p:spPr>
      </p:pic>
      <p:sp>
        <p:nvSpPr>
          <p:cNvPr id="56" name="Shape 46"/>
          <p:cNvSpPr/>
          <p:nvPr/>
        </p:nvSpPr>
        <p:spPr>
          <a:xfrm>
            <a:off x="10332720" y="4361688"/>
            <a:ext cx="914400" cy="310896"/>
          </a:xfrm>
          <a:prstGeom prst="roundRect">
            <a:avLst>
              <a:gd name="adj" fmla="val 50000"/>
            </a:avLst>
          </a:prstGeom>
          <a:solidFill>
            <a:srgbClr val="E8F6F3"/>
          </a:solidFill>
          <a:ln/>
        </p:spPr>
      </p:sp>
      <p:sp>
        <p:nvSpPr>
          <p:cNvPr id="57" name="Text 47"/>
          <p:cNvSpPr/>
          <p:nvPr/>
        </p:nvSpPr>
        <p:spPr>
          <a:xfrm>
            <a:off x="10332720" y="4361688"/>
            <a:ext cx="91440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800" b="1" dirty="0">
                <a:solidFill>
                  <a:srgbClr val="0A7E7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DESIGNED</a:t>
            </a:r>
            <a:endParaRPr lang="en-US" sz="800" dirty="0"/>
          </a:p>
        </p:txBody>
      </p:sp>
      <p:sp>
        <p:nvSpPr>
          <p:cNvPr id="58" name="Text 48"/>
          <p:cNvSpPr/>
          <p:nvPr/>
        </p:nvSpPr>
        <p:spPr>
          <a:xfrm>
            <a:off x="9116568" y="5029200"/>
            <a:ext cx="214884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b="1" dirty="0">
                <a:solidFill>
                  <a:srgbClr val="1E2A3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Tenant / Country Registry &amp; Control Plane</a:t>
            </a:r>
            <a:endParaRPr lang="en-US" sz="1250" dirty="0"/>
          </a:p>
        </p:txBody>
      </p:sp>
      <p:sp>
        <p:nvSpPr>
          <p:cNvPr id="59" name="Text 49"/>
          <p:cNvSpPr/>
          <p:nvPr/>
        </p:nvSpPr>
        <p:spPr>
          <a:xfrm>
            <a:off x="9116568" y="5550408"/>
            <a:ext cx="219456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5B6B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Config hierarchy · entitlements · home_region pk/ae/sa</a:t>
            </a:r>
            <a:endParaRPr lang="en-US" sz="950" dirty="0"/>
          </a:p>
        </p:txBody>
      </p:sp>
      <p:sp>
        <p:nvSpPr>
          <p:cNvPr id="60" name="Text 50"/>
          <p:cNvSpPr/>
          <p:nvPr/>
        </p:nvSpPr>
        <p:spPr>
          <a:xfrm>
            <a:off x="11457432" y="6400800"/>
            <a:ext cx="457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5B6B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8</a:t>
            </a:r>
            <a:endParaRPr lang="en-US" sz="10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22960" y="502920"/>
            <a:ext cx="8229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300" kern="0" dirty="0">
                <a:solidFill>
                  <a:srgbClr val="0FB5A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REUSE MAP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822960" y="822960"/>
            <a:ext cx="1069848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600" b="1" dirty="0">
                <a:solidFill>
                  <a:srgbClr val="1E2A38"/>
                </a:solidFill>
                <a:latin typeface="Century Schoolbook" pitchFamily="34" charset="0"/>
                <a:ea typeface="Century Schoolbook" pitchFamily="34" charset="-122"/>
                <a:cs typeface="Century Schoolbook" pitchFamily="34" charset="-120"/>
              </a:rPr>
              <a:t>Same adapter, two products</a:t>
            </a:r>
            <a:endParaRPr lang="en-US" sz="2600" dirty="0"/>
          </a:p>
        </p:txBody>
      </p:sp>
      <p:graphicFrame>
        <p:nvGraphicFramePr>
          <p:cNvPr id="10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822960" y="1645920"/>
          <a:ext cx="10515600" cy="914400"/>
        </p:xfrm>
        <a:graphic>
          <a:graphicData uri="http://schemas.openxmlformats.org/drawingml/2006/table">
            <a:tbl>
              <a:tblPr/>
              <a:tblGrid>
                <a:gridCol w="2834640"/>
                <a:gridCol w="3657600"/>
                <a:gridCol w="4023360"/>
              </a:tblGrid>
              <a:tr h="45720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Shared adapter</a:t>
                      </a:r>
                      <a:endParaRPr lang="en-US" sz="11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B1F3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Banking app uses it for</a:t>
                      </a:r>
                      <a:endParaRPr lang="en-US" sz="11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B1F3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Takaful app uses it for</a:t>
                      </a:r>
                      <a:endParaRPr lang="en-US" sz="11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B1F3A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1E2A38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Identity / KYC-KYB</a:t>
                      </a:r>
                      <a:endParaRPr lang="en-US" sz="11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1E2A38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Customer &amp; business onboarding</a:t>
                      </a:r>
                      <a:endParaRPr lang="en-US" sz="11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1E2A38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Participant &amp; policyholder onboarding</a:t>
                      </a:r>
                      <a:endParaRPr lang="en-US" sz="11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1E2A38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Screening &amp; AML + cases</a:t>
                      </a:r>
                      <a:endParaRPr lang="en-US" sz="11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1E2A38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Onboarding + every transfer</a:t>
                      </a:r>
                      <a:endParaRPr lang="en-US" sz="11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1E2A38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Participants, beneficiaries, claim payees</a:t>
                      </a:r>
                      <a:endParaRPr lang="en-US" sz="11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1E2A38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Credit / Risk Bureau  ★</a:t>
                      </a:r>
                      <a:endParaRPr lang="en-US" sz="11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1E2A38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Lending limits, tenant risk checks</a:t>
                      </a:r>
                      <a:endParaRPr lang="en-US" sz="11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1E2A38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Underwriting risk &amp; contribution-default scoring</a:t>
                      </a:r>
                      <a:endParaRPr lang="en-US" sz="11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1E2A38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Payment rails (collect+payout)</a:t>
                      </a:r>
                      <a:endParaRPr lang="en-US" sz="11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1E2A38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Remittance payout, refunds</a:t>
                      </a:r>
                      <a:endParaRPr lang="en-US" sz="11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1E2A38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Contribution collection (recurring) + claim payouts</a:t>
                      </a:r>
                      <a:endParaRPr lang="en-US" sz="11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1E2A38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Country tax computation  ★</a:t>
                      </a:r>
                      <a:endParaRPr lang="en-US" sz="11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1E2A38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WHT on fees, VAT on charges</a:t>
                      </a:r>
                      <a:endParaRPr lang="en-US" sz="11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1E2A38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Levies &amp; VAT on contributions and wakala fees</a:t>
                      </a:r>
                      <a:endParaRPr lang="en-US" sz="11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1E2A38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E-signature / consent  ★</a:t>
                      </a:r>
                      <a:endParaRPr lang="en-US" sz="11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1E2A38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Account &amp; mandate agreements</a:t>
                      </a:r>
                      <a:endParaRPr lang="en-US" sz="11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1E2A38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Policy docs, wakala agreement, claim forms</a:t>
                      </a:r>
                      <a:endParaRPr lang="en-US" sz="11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1E2A38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Notification</a:t>
                      </a:r>
                      <a:endParaRPr lang="en-US" sz="11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1E2A38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OTPs, transfer status</a:t>
                      </a:r>
                      <a:endParaRPr lang="en-US" sz="11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1E2A38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Policy lifecycle, renewal &amp; claim status</a:t>
                      </a:r>
                      <a:endParaRPr lang="en-US" sz="11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1E2A38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Registry &amp; control plane</a:t>
                      </a:r>
                      <a:endParaRPr lang="en-US" sz="11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1E2A38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Tenant config, residency, entitlements</a:t>
                      </a:r>
                      <a:endParaRPr lang="en-US" sz="11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150" dirty="0">
                          <a:solidFill>
                            <a:srgbClr val="1E2A38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Same — plus takaful product-line config</a:t>
                      </a:r>
                      <a:endParaRPr lang="en-US" sz="115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8E2E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5" name="Text 2"/>
          <p:cNvSpPr/>
          <p:nvPr/>
        </p:nvSpPr>
        <p:spPr>
          <a:xfrm>
            <a:off x="822960" y="6172200"/>
            <a:ext cx="1051560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i="1" dirty="0">
                <a:solidFill>
                  <a:srgbClr val="5B6B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★ net-new adapter — designed once with both consumers at the table from day one.</a:t>
            </a:r>
            <a:endParaRPr lang="en-US" sz="1200" dirty="0"/>
          </a:p>
        </p:txBody>
      </p:sp>
      <p:sp>
        <p:nvSpPr>
          <p:cNvPr id="6" name="Text 3"/>
          <p:cNvSpPr/>
          <p:nvPr/>
        </p:nvSpPr>
        <p:spPr>
          <a:xfrm>
            <a:off x="11457432" y="6400800"/>
            <a:ext cx="4572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5B6B7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9</a:t>
            </a:r>
            <a:endParaRPr lang="en-US" sz="1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16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9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Shared Adapter Platform — Banking + Takaful</dc:title>
  <dc:subject>PptxGenJS Presentation</dc:subject>
  <dc:creator>Platform Architecture</dc:creator>
  <cp:lastModifiedBy>Platform Architecture</cp:lastModifiedBy>
  <cp:revision>1</cp:revision>
  <dcterms:created xsi:type="dcterms:W3CDTF">2026-07-14T15:29:16Z</dcterms:created>
  <dcterms:modified xsi:type="dcterms:W3CDTF">2026-07-14T15:29:16Z</dcterms:modified>
</cp:coreProperties>
</file>