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notesMasterIdLst>
    <p:notesMasterId r:id="rId1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Title. Frame the review: this is the v3.1 build-ready baseline. Three launch markets chosen deliberately to stress the plug-and-play model — three regulators, three currencies, RTL scripts, and KSA's in-Kingdom residency forcing real multi-region isolation from day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Guarantees. These invariants are inherited by every service via the golden-path template — not re-implemented. Outbox, tenant context, fail-safe-closed, idempotency, contracts, quantified NFRs.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Delivery. Pakistan first through phase 5 (first real tenant), then UAE and KSA in phase 6. Each phase has a hard exit criterion — isolation suite and pack certification gate the tenant go-live.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Risks. Lead with the polyglot cost since it's the most likely pushback. The all-NestJS fallback is a packaging change, not a redesign, precisely because ports are language-agnostic.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Close. Build-ready: 24 docs + 24 design specs. Architecture absorbs change. Next concrete step is standing up foundation repos and the PK walking skeleton.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Agenda. Six sections. Keep the first three conceptual (why/how), the last three concrete (stack, path, plan).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Problem/approach. The core bet: configuration and swappable adapters instead of a code fork per customer. Isolation is enforced structurally then proven by CI, not left to convention.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Hexagonal. The domain is pure; technology lives only in adapters. The build-time boundary test is what keeps this honest across many squads — dependency-cruiser for TS, ArchUnit for the JVM services.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Topology. One control plane (no regulated data) over three regional data planes. Bridge by default, silo on demand, pool where safe. KSA is a dedicated in-Kingdom plane — never shares infra.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Stack decision. The headline: NestJS everywhere except the calculation core. Walk the three guardrails — they are what make leaving the JVM safe. If challenged on 'why two runtimes', point to the risks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Full stack layers. Read bottom-up if asked how a request lands. Key point: runtime is the ONLY polyglot layer — infra, data, edge and frontend are identical for every service, which is what keeps two runtimes cheap to operate.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Service map. Java is confined to three components. Everything else is one TypeScript codebase. Note 14 ships dual TS+Java impls, certified to behavioural parity.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Saga. Emphasize explicit compensation and that IN_FLIGHT is first-class — a rail timeout is never guessed. Money never floats; the Ledger hold is the only synchronous money write.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image" Target="../media/image-10-4.png"/><Relationship Id="rId5" Type="http://schemas.openxmlformats.org/officeDocument/2006/relationships/image" Target="../media/image-10-5.png"/><Relationship Id="rId6" Type="http://schemas.openxmlformats.org/officeDocument/2006/relationships/image" Target="../media/image-10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image" Target="../media/image-11-5.png"/><Relationship Id="rId6" Type="http://schemas.openxmlformats.org/officeDocument/2006/relationships/image" Target="../media/image-11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1.png"/><Relationship Id="rId3" Type="http://schemas.openxmlformats.org/officeDocument/2006/relationships/image" Target="../media/image-12-1.png"/><Relationship Id="rId4" Type="http://schemas.openxmlformats.org/officeDocument/2006/relationships/image" Target="../media/image-12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2.png"/><Relationship Id="rId4" Type="http://schemas.openxmlformats.org/officeDocument/2006/relationships/image" Target="../media/image-13-2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3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image" Target="../media/image-3-5.png"/><Relationship Id="rId6" Type="http://schemas.openxmlformats.org/officeDocument/2006/relationships/image" Target="../media/image-3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image" Target="../media/image-7-5.png"/><Relationship Id="rId6" Type="http://schemas.openxmlformats.org/officeDocument/2006/relationships/image" Target="../media/image-7-6.png"/><Relationship Id="rId7" Type="http://schemas.openxmlformats.org/officeDocument/2006/relationships/image" Target="../media/image-7-7.png"/><Relationship Id="rId8" Type="http://schemas.openxmlformats.org/officeDocument/2006/relationships/image" Target="../media/image-7-8.png"/><Relationship Id="rId9" Type="http://schemas.openxmlformats.org/officeDocument/2006/relationships/image" Target="../media/image-7-9.png"/><Relationship Id="rId10" Type="http://schemas.openxmlformats.org/officeDocument/2006/relationships/image" Target="../media/image-7-10.png"/><Relationship Id="rId11" Type="http://schemas.openxmlformats.org/officeDocument/2006/relationships/slideLayout" Target="../slideLayouts/slideLayout1.xml"/><Relationship Id="rId1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1F3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377440" y="-2926080"/>
            <a:ext cx="6858000" cy="6858000"/>
          </a:xfrm>
          <a:prstGeom prst="ellipse">
            <a:avLst/>
          </a:prstGeom>
          <a:solidFill>
            <a:srgbClr val="12294D"/>
          </a:solidFill>
          <a:ln/>
        </p:spPr>
      </p:sp>
      <p:sp>
        <p:nvSpPr>
          <p:cNvPr id="3" name="Shape 1"/>
          <p:cNvSpPr/>
          <p:nvPr/>
        </p:nvSpPr>
        <p:spPr>
          <a:xfrm>
            <a:off x="8897112" y="3566160"/>
            <a:ext cx="6035040" cy="6035040"/>
          </a:xfrm>
          <a:prstGeom prst="ellipse">
            <a:avLst/>
          </a:prstGeom>
          <a:solidFill>
            <a:srgbClr val="12294D"/>
          </a:solidFill>
          <a:ln/>
        </p:spPr>
      </p:sp>
      <p:sp>
        <p:nvSpPr>
          <p:cNvPr id="4" name="Shape 2"/>
          <p:cNvSpPr/>
          <p:nvPr/>
        </p:nvSpPr>
        <p:spPr>
          <a:xfrm>
            <a:off x="822960" y="777240"/>
            <a:ext cx="914400" cy="91440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5" name="Image 0" descr="/home/claude/work/icons/cubes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992" y="1033272"/>
            <a:ext cx="402336" cy="40233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920240" y="86868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ARCHITECTURE BLUEPRINT · v3.1</a:t>
            </a:r>
            <a:endParaRPr lang="en-US" sz="1300" dirty="0"/>
          </a:p>
        </p:txBody>
      </p:sp>
      <p:sp>
        <p:nvSpPr>
          <p:cNvPr id="7" name="Text 4"/>
          <p:cNvSpPr/>
          <p:nvPr/>
        </p:nvSpPr>
        <p:spPr>
          <a:xfrm>
            <a:off x="822960" y="2148840"/>
            <a:ext cx="10515600" cy="1920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48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Multi-Tenant, Plug-and-Play</a:t>
            </a:r>
            <a:endParaRPr lang="en-US" sz="4400" dirty="0"/>
          </a:p>
          <a:p>
            <a:pPr indent="0" marL="0">
              <a:lnSpc>
                <a:spcPts val="48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Digital Banking &amp; Remittance Platform</a:t>
            </a:r>
            <a:endParaRPr lang="en-US" sz="4400" dirty="0"/>
          </a:p>
        </p:txBody>
      </p:sp>
      <p:sp>
        <p:nvSpPr>
          <p:cNvPr id="8" name="Text 5"/>
          <p:cNvSpPr/>
          <p:nvPr/>
        </p:nvSpPr>
        <p:spPr>
          <a:xfrm>
            <a:off x="868680" y="411480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Engineering architecture review — hexagonal core · regional data planes · NestJS-first, Java calculation islands</a:t>
            </a:r>
            <a:endParaRPr lang="en-US" sz="1800" dirty="0"/>
          </a:p>
        </p:txBody>
      </p:sp>
      <p:sp>
        <p:nvSpPr>
          <p:cNvPr id="9" name="Shape 6"/>
          <p:cNvSpPr/>
          <p:nvPr/>
        </p:nvSpPr>
        <p:spPr>
          <a:xfrm>
            <a:off x="868680" y="5029200"/>
            <a:ext cx="2103120" cy="502920"/>
          </a:xfrm>
          <a:prstGeom prst="roundRect">
            <a:avLst>
              <a:gd name="adj" fmla="val 49091"/>
            </a:avLst>
          </a:prstGeom>
          <a:solidFill>
            <a:srgbClr val="12294D"/>
          </a:solidFill>
          <a:ln w="12700">
            <a:solidFill>
              <a:srgbClr val="0FB5AE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868680" y="5029200"/>
            <a:ext cx="2103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Pakistan</a:t>
            </a:r>
            <a:endParaRPr lang="en-US" sz="1400" dirty="0"/>
          </a:p>
        </p:txBody>
      </p:sp>
      <p:sp>
        <p:nvSpPr>
          <p:cNvPr id="11" name="Shape 8"/>
          <p:cNvSpPr/>
          <p:nvPr/>
        </p:nvSpPr>
        <p:spPr>
          <a:xfrm>
            <a:off x="3154680" y="5029200"/>
            <a:ext cx="2103120" cy="502920"/>
          </a:xfrm>
          <a:prstGeom prst="roundRect">
            <a:avLst>
              <a:gd name="adj" fmla="val 49091"/>
            </a:avLst>
          </a:prstGeom>
          <a:solidFill>
            <a:srgbClr val="12294D"/>
          </a:solidFill>
          <a:ln w="12700">
            <a:solidFill>
              <a:srgbClr val="0FB5AE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3154680" y="5029200"/>
            <a:ext cx="2103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UAE</a:t>
            </a:r>
            <a:endParaRPr lang="en-US" sz="1400" dirty="0"/>
          </a:p>
        </p:txBody>
      </p:sp>
      <p:sp>
        <p:nvSpPr>
          <p:cNvPr id="13" name="Shape 10"/>
          <p:cNvSpPr/>
          <p:nvPr/>
        </p:nvSpPr>
        <p:spPr>
          <a:xfrm>
            <a:off x="5440680" y="5029200"/>
            <a:ext cx="2103120" cy="502920"/>
          </a:xfrm>
          <a:prstGeom prst="roundRect">
            <a:avLst>
              <a:gd name="adj" fmla="val 49091"/>
            </a:avLst>
          </a:prstGeom>
          <a:solidFill>
            <a:srgbClr val="12294D"/>
          </a:solidFill>
          <a:ln w="12700">
            <a:solidFill>
              <a:srgbClr val="0FB5AE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5440680" y="5029200"/>
            <a:ext cx="2103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Saudi Arabia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868680" y="6126480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FA6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Confidential — Internal Use  ·  8 July 2026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4F8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CROSS-CUTTING GUARANTEES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The invariants every service inherits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822960" y="178308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97280" y="2057400"/>
            <a:ext cx="685800" cy="68580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db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304" y="2249424"/>
            <a:ext cx="301752" cy="30175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097280" y="2807208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Transactional outbox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1097280" y="3154680"/>
            <a:ext cx="2880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 and its events commit in one transaction; Debezium relays to Kafka — no lost or phantom events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4434840" y="178308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4709160" y="2057400"/>
            <a:ext cx="685800" cy="68580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1" name="Image 1" descr="/home/claude/work/icons/finger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1184" y="2249424"/>
            <a:ext cx="301752" cy="301752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4709160" y="2807208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Tenant on everything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4709160" y="3154680"/>
            <a:ext cx="2880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tenant_id rides every request, event, row, log line and metric; missing context is rejected before any query</a:t>
            </a:r>
            <a:endParaRPr lang="en-US" sz="1050" dirty="0"/>
          </a:p>
        </p:txBody>
      </p:sp>
      <p:sp>
        <p:nvSpPr>
          <p:cNvPr id="14" name="Shape 10"/>
          <p:cNvSpPr/>
          <p:nvPr/>
        </p:nvSpPr>
        <p:spPr>
          <a:xfrm>
            <a:off x="8046720" y="178308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15" name="Shape 11"/>
          <p:cNvSpPr/>
          <p:nvPr/>
        </p:nvSpPr>
        <p:spPr>
          <a:xfrm>
            <a:off x="8321040" y="2057400"/>
            <a:ext cx="685800" cy="68580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6" name="Image 2" descr="/home/claude/work/icons/shield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3064" y="2249424"/>
            <a:ext cx="301752" cy="301752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321040" y="2807208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Fail-safe closed</a:t>
            </a:r>
            <a:endParaRPr lang="en-US" sz="1500" dirty="0"/>
          </a:p>
        </p:txBody>
      </p:sp>
      <p:sp>
        <p:nvSpPr>
          <p:cNvPr id="18" name="Text 13"/>
          <p:cNvSpPr/>
          <p:nvPr/>
        </p:nvSpPr>
        <p:spPr>
          <a:xfrm>
            <a:off x="8321040" y="3154680"/>
            <a:ext cx="2880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Screening and card-authorization default to HOLD / DECLINE on timeout — never a silent pass</a:t>
            </a:r>
            <a:endParaRPr lang="en-US" sz="1050" dirty="0"/>
          </a:p>
        </p:txBody>
      </p:sp>
      <p:sp>
        <p:nvSpPr>
          <p:cNvPr id="19" name="Shape 14"/>
          <p:cNvSpPr/>
          <p:nvPr/>
        </p:nvSpPr>
        <p:spPr>
          <a:xfrm>
            <a:off x="822960" y="393192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20" name="Shape 15"/>
          <p:cNvSpPr/>
          <p:nvPr/>
        </p:nvSpPr>
        <p:spPr>
          <a:xfrm>
            <a:off x="1097280" y="4206240"/>
            <a:ext cx="685800" cy="68580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1" name="Image 3" descr="/home/claude/work/icons/check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9304" y="4398264"/>
            <a:ext cx="301752" cy="301752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1097280" y="4956048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Idempotency everywhere</a:t>
            </a:r>
            <a:endParaRPr lang="en-US" sz="1500" dirty="0"/>
          </a:p>
        </p:txBody>
      </p:sp>
      <p:sp>
        <p:nvSpPr>
          <p:cNvPr id="23" name="Text 17"/>
          <p:cNvSpPr/>
          <p:nvPr/>
        </p:nvSpPr>
        <p:spPr>
          <a:xfrm>
            <a:off x="1097280" y="5303520"/>
            <a:ext cx="2880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mutation takes an Idempotency-Key; retries and duplicate callbacks converge, never double-act</a:t>
            </a:r>
            <a:endParaRPr lang="en-US" sz="1050" dirty="0"/>
          </a:p>
        </p:txBody>
      </p:sp>
      <p:sp>
        <p:nvSpPr>
          <p:cNvPr id="24" name="Shape 18"/>
          <p:cNvSpPr/>
          <p:nvPr/>
        </p:nvSpPr>
        <p:spPr>
          <a:xfrm>
            <a:off x="4434840" y="393192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25" name="Shape 19"/>
          <p:cNvSpPr/>
          <p:nvPr/>
        </p:nvSpPr>
        <p:spPr>
          <a:xfrm>
            <a:off x="4709160" y="4206240"/>
            <a:ext cx="685800" cy="68580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6" name="Image 4" descr="/home/claude/work/icons/sitemap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1184" y="4398264"/>
            <a:ext cx="301752" cy="301752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4709160" y="4956048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Contracts block CI</a:t>
            </a:r>
            <a:endParaRPr lang="en-US" sz="1500" dirty="0"/>
          </a:p>
        </p:txBody>
      </p:sp>
      <p:sp>
        <p:nvSpPr>
          <p:cNvPr id="28" name="Text 21"/>
          <p:cNvSpPr/>
          <p:nvPr/>
        </p:nvSpPr>
        <p:spPr>
          <a:xfrm>
            <a:off x="4709160" y="5303520"/>
            <a:ext cx="2880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OpenAPI + Avro first; Pact verification is mandatory on both sides of every TS↔JVM seam</a:t>
            </a:r>
            <a:endParaRPr lang="en-US" sz="1050" dirty="0"/>
          </a:p>
        </p:txBody>
      </p:sp>
      <p:sp>
        <p:nvSpPr>
          <p:cNvPr id="29" name="Shape 22"/>
          <p:cNvSpPr/>
          <p:nvPr/>
        </p:nvSpPr>
        <p:spPr>
          <a:xfrm>
            <a:off x="8046720" y="393192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30" name="Shape 23"/>
          <p:cNvSpPr/>
          <p:nvPr/>
        </p:nvSpPr>
        <p:spPr>
          <a:xfrm>
            <a:off x="8321040" y="4206240"/>
            <a:ext cx="685800" cy="68580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1" name="Image 5" descr="/home/claude/work/icons/chart_w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3064" y="4398264"/>
            <a:ext cx="301752" cy="301752"/>
          </a:xfrm>
          <a:prstGeom prst="rect">
            <a:avLst/>
          </a:prstGeom>
        </p:spPr>
      </p:pic>
      <p:sp>
        <p:nvSpPr>
          <p:cNvPr id="32" name="Text 24"/>
          <p:cNvSpPr/>
          <p:nvPr/>
        </p:nvSpPr>
        <p:spPr>
          <a:xfrm>
            <a:off x="8321040" y="4956048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Quantified NFRs</a:t>
            </a:r>
            <a:endParaRPr lang="en-US" sz="1500" dirty="0"/>
          </a:p>
        </p:txBody>
      </p:sp>
      <p:sp>
        <p:nvSpPr>
          <p:cNvPr id="33" name="Text 25"/>
          <p:cNvSpPr/>
          <p:nvPr/>
        </p:nvSpPr>
        <p:spPr>
          <a:xfrm>
            <a:off x="8321040" y="5303520"/>
            <a:ext cx="2880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Config resolution &lt; 5 ms p99 · outbox lag &lt; 2 s · isolation-test coverage 100%, zero tolerance</a:t>
            </a:r>
            <a:endParaRPr lang="en-US" sz="1050" dirty="0"/>
          </a:p>
        </p:txBody>
      </p:sp>
      <p:sp>
        <p:nvSpPr>
          <p:cNvPr id="34" name="Text 26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 PLAN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Phased build order — Pakistan first, then UAE and KSA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1965960"/>
            <a:ext cx="1524000" cy="3566160"/>
          </a:xfrm>
          <a:prstGeom prst="roundRect">
            <a:avLst>
              <a:gd name="adj" fmla="val 5400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200912" y="2240280"/>
            <a:ext cx="768096" cy="768096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cogs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216" y="2386584"/>
            <a:ext cx="475488" cy="475488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822960" y="3136392"/>
            <a:ext cx="152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spc="100" kern="0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1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914400" y="3447288"/>
            <a:ext cx="13411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Foundations</a:t>
            </a:r>
            <a:endParaRPr lang="en-US" sz="1300" dirty="0"/>
          </a:p>
        </p:txBody>
      </p:sp>
      <p:sp>
        <p:nvSpPr>
          <p:cNvPr id="9" name="Text 6"/>
          <p:cNvSpPr/>
          <p:nvPr/>
        </p:nvSpPr>
        <p:spPr>
          <a:xfrm>
            <a:off x="950976" y="4114800"/>
            <a:ext cx="126796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Templates + @platform packages, Control Plane, OIDC, Persistence</a:t>
            </a:r>
            <a:endParaRPr lang="en-US" sz="1000" dirty="0"/>
          </a:p>
        </p:txBody>
      </p:sp>
      <p:sp>
        <p:nvSpPr>
          <p:cNvPr id="10" name="Shape 7"/>
          <p:cNvSpPr/>
          <p:nvPr/>
        </p:nvSpPr>
        <p:spPr>
          <a:xfrm>
            <a:off x="2621280" y="1965960"/>
            <a:ext cx="1524000" cy="3566160"/>
          </a:xfrm>
          <a:prstGeom prst="roundRect">
            <a:avLst>
              <a:gd name="adj" fmla="val 5400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2999232" y="2240280"/>
            <a:ext cx="768096" cy="768096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1" descr="/home/claude/work/icons/cubes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5536" y="2386584"/>
            <a:ext cx="475488" cy="475488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2621280" y="3136392"/>
            <a:ext cx="152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spc="100" kern="0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2</a:t>
            </a:r>
            <a:endParaRPr lang="en-US" sz="1000" dirty="0"/>
          </a:p>
        </p:txBody>
      </p:sp>
      <p:sp>
        <p:nvSpPr>
          <p:cNvPr id="14" name="Text 10"/>
          <p:cNvSpPr/>
          <p:nvPr/>
        </p:nvSpPr>
        <p:spPr>
          <a:xfrm>
            <a:off x="2712720" y="3447288"/>
            <a:ext cx="13411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Walking skeleton</a:t>
            </a:r>
            <a:endParaRPr lang="en-US" sz="1300" dirty="0"/>
          </a:p>
        </p:txBody>
      </p:sp>
      <p:sp>
        <p:nvSpPr>
          <p:cNvPr id="15" name="Text 11"/>
          <p:cNvSpPr/>
          <p:nvPr/>
        </p:nvSpPr>
        <p:spPr>
          <a:xfrm>
            <a:off x="2749296" y="4114800"/>
            <a:ext cx="126796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Ledger, Identity, eKYC — onboard→verify→post in the PK plane</a:t>
            </a:r>
            <a:endParaRPr lang="en-US" sz="1000" dirty="0"/>
          </a:p>
        </p:txBody>
      </p:sp>
      <p:sp>
        <p:nvSpPr>
          <p:cNvPr id="16" name="Shape 12"/>
          <p:cNvSpPr/>
          <p:nvPr/>
        </p:nvSpPr>
        <p:spPr>
          <a:xfrm>
            <a:off x="4419600" y="1965960"/>
            <a:ext cx="1524000" cy="3566160"/>
          </a:xfrm>
          <a:prstGeom prst="roundRect">
            <a:avLst>
              <a:gd name="adj" fmla="val 5400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4797552" y="2240280"/>
            <a:ext cx="768096" cy="768096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8" name="Image 2" descr="/home/claude/work/icons/scale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56" y="2386584"/>
            <a:ext cx="475488" cy="475488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4419600" y="3136392"/>
            <a:ext cx="152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spc="100" kern="0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3</a:t>
            </a:r>
            <a:endParaRPr lang="en-US" sz="1000" dirty="0"/>
          </a:p>
        </p:txBody>
      </p:sp>
      <p:sp>
        <p:nvSpPr>
          <p:cNvPr id="20" name="Text 15"/>
          <p:cNvSpPr/>
          <p:nvPr/>
        </p:nvSpPr>
        <p:spPr>
          <a:xfrm>
            <a:off x="4511040" y="3447288"/>
            <a:ext cx="13411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gate</a:t>
            </a:r>
            <a:endParaRPr lang="en-US" sz="1300" dirty="0"/>
          </a:p>
        </p:txBody>
      </p:sp>
      <p:sp>
        <p:nvSpPr>
          <p:cNvPr id="21" name="Text 16"/>
          <p:cNvSpPr/>
          <p:nvPr/>
        </p:nvSpPr>
        <p:spPr>
          <a:xfrm>
            <a:off x="4547616" y="4114800"/>
            <a:ext cx="126796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Screening + provider adapter; SBP/FMU pack certified</a:t>
            </a:r>
            <a:endParaRPr lang="en-US" sz="1000" dirty="0"/>
          </a:p>
        </p:txBody>
      </p:sp>
      <p:sp>
        <p:nvSpPr>
          <p:cNvPr id="22" name="Shape 17"/>
          <p:cNvSpPr/>
          <p:nvPr/>
        </p:nvSpPr>
        <p:spPr>
          <a:xfrm>
            <a:off x="6217920" y="1965960"/>
            <a:ext cx="1524000" cy="3566160"/>
          </a:xfrm>
          <a:prstGeom prst="roundRect">
            <a:avLst>
              <a:gd name="adj" fmla="val 5400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6595872" y="2240280"/>
            <a:ext cx="768096" cy="768096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4" name="Image 3" descr="/home/claude/work/icons/exchange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2176" y="2386584"/>
            <a:ext cx="475488" cy="475488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6217920" y="3136392"/>
            <a:ext cx="152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spc="100" kern="0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4</a:t>
            </a:r>
            <a:endParaRPr lang="en-US" sz="1000" dirty="0"/>
          </a:p>
        </p:txBody>
      </p:sp>
      <p:sp>
        <p:nvSpPr>
          <p:cNvPr id="26" name="Text 20"/>
          <p:cNvSpPr/>
          <p:nvPr/>
        </p:nvSpPr>
        <p:spPr>
          <a:xfrm>
            <a:off x="6309360" y="3447288"/>
            <a:ext cx="13411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Money movement</a:t>
            </a:r>
            <a:endParaRPr lang="en-US" sz="1300" dirty="0"/>
          </a:p>
        </p:txBody>
      </p:sp>
      <p:sp>
        <p:nvSpPr>
          <p:cNvPr id="27" name="Text 21"/>
          <p:cNvSpPr/>
          <p:nvPr/>
        </p:nvSpPr>
        <p:spPr>
          <a:xfrm>
            <a:off x="6345936" y="4114800"/>
            <a:ext cx="126796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Pricing + FX, the Payments saga, Raast + cross-border rail</a:t>
            </a:r>
            <a:endParaRPr lang="en-US" sz="1000" dirty="0"/>
          </a:p>
        </p:txBody>
      </p:sp>
      <p:sp>
        <p:nvSpPr>
          <p:cNvPr id="28" name="Shape 22"/>
          <p:cNvSpPr/>
          <p:nvPr/>
        </p:nvSpPr>
        <p:spPr>
          <a:xfrm>
            <a:off x="8016240" y="1965960"/>
            <a:ext cx="1524000" cy="3566160"/>
          </a:xfrm>
          <a:prstGeom prst="roundRect">
            <a:avLst>
              <a:gd name="adj" fmla="val 5400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29" name="Shape 23"/>
          <p:cNvSpPr/>
          <p:nvPr/>
        </p:nvSpPr>
        <p:spPr>
          <a:xfrm>
            <a:off x="8394192" y="2240280"/>
            <a:ext cx="768096" cy="768096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0" name="Image 4" descr="/home/claude/work/icons/users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0496" y="2386584"/>
            <a:ext cx="475488" cy="475488"/>
          </a:xfrm>
          <a:prstGeom prst="rect">
            <a:avLst/>
          </a:prstGeom>
        </p:spPr>
      </p:pic>
      <p:sp>
        <p:nvSpPr>
          <p:cNvPr id="31" name="Text 24"/>
          <p:cNvSpPr/>
          <p:nvPr/>
        </p:nvSpPr>
        <p:spPr>
          <a:xfrm>
            <a:off x="8016240" y="3136392"/>
            <a:ext cx="152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spc="100" kern="0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5</a:t>
            </a:r>
            <a:endParaRPr lang="en-US" sz="1000" dirty="0"/>
          </a:p>
        </p:txBody>
      </p:sp>
      <p:sp>
        <p:nvSpPr>
          <p:cNvPr id="32" name="Text 25"/>
          <p:cNvSpPr/>
          <p:nvPr/>
        </p:nvSpPr>
        <p:spPr>
          <a:xfrm>
            <a:off x="8107680" y="3447288"/>
            <a:ext cx="13411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tenant (PK)</a:t>
            </a:r>
            <a:endParaRPr lang="en-US" sz="1300" dirty="0"/>
          </a:p>
        </p:txBody>
      </p:sp>
      <p:sp>
        <p:nvSpPr>
          <p:cNvPr id="33" name="Text 26"/>
          <p:cNvSpPr/>
          <p:nvPr/>
        </p:nvSpPr>
        <p:spPr>
          <a:xfrm>
            <a:off x="8144256" y="4114800"/>
            <a:ext cx="126796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isolation suite green; NADRA + Raast certified live</a:t>
            </a:r>
            <a:endParaRPr lang="en-US" sz="1000" dirty="0"/>
          </a:p>
        </p:txBody>
      </p:sp>
      <p:sp>
        <p:nvSpPr>
          <p:cNvPr id="34" name="Shape 27"/>
          <p:cNvSpPr/>
          <p:nvPr/>
        </p:nvSpPr>
        <p:spPr>
          <a:xfrm>
            <a:off x="9814560" y="1965960"/>
            <a:ext cx="1524000" cy="3566160"/>
          </a:xfrm>
          <a:prstGeom prst="roundRect">
            <a:avLst>
              <a:gd name="adj" fmla="val 5400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35" name="Shape 28"/>
          <p:cNvSpPr/>
          <p:nvPr/>
        </p:nvSpPr>
        <p:spPr>
          <a:xfrm>
            <a:off x="10192512" y="2240280"/>
            <a:ext cx="768096" cy="768096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6" name="Image 5" descr="/home/claude/work/icons/flag_w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38816" y="2386584"/>
            <a:ext cx="475488" cy="475488"/>
          </a:xfrm>
          <a:prstGeom prst="rect">
            <a:avLst/>
          </a:prstGeom>
        </p:spPr>
      </p:pic>
      <p:sp>
        <p:nvSpPr>
          <p:cNvPr id="37" name="Text 29"/>
          <p:cNvSpPr/>
          <p:nvPr/>
        </p:nvSpPr>
        <p:spPr>
          <a:xfrm>
            <a:off x="9814560" y="3136392"/>
            <a:ext cx="1524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spc="100" kern="0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6</a:t>
            </a:r>
            <a:endParaRPr lang="en-US" sz="1000" dirty="0"/>
          </a:p>
        </p:txBody>
      </p:sp>
      <p:sp>
        <p:nvSpPr>
          <p:cNvPr id="38" name="Text 30"/>
          <p:cNvSpPr/>
          <p:nvPr/>
        </p:nvSpPr>
        <p:spPr>
          <a:xfrm>
            <a:off x="9906000" y="3447288"/>
            <a:ext cx="134112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Scale out</a:t>
            </a:r>
            <a:endParaRPr lang="en-US" sz="1300" dirty="0"/>
          </a:p>
        </p:txBody>
      </p:sp>
      <p:sp>
        <p:nvSpPr>
          <p:cNvPr id="39" name="Text 31"/>
          <p:cNvSpPr/>
          <p:nvPr/>
        </p:nvSpPr>
        <p:spPr>
          <a:xfrm>
            <a:off x="9942576" y="4114800"/>
            <a:ext cx="126796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UAE (CBUAE, Aani) then in-Kingdom KSA (SAMA, sarie)</a:t>
            </a:r>
            <a:endParaRPr lang="en-US" sz="1000" dirty="0"/>
          </a:p>
        </p:txBody>
      </p:sp>
      <p:sp>
        <p:nvSpPr>
          <p:cNvPr id="40" name="Shape 32"/>
          <p:cNvSpPr/>
          <p:nvPr/>
        </p:nvSpPr>
        <p:spPr>
          <a:xfrm>
            <a:off x="1584960" y="2624328"/>
            <a:ext cx="8991600" cy="0"/>
          </a:xfrm>
          <a:prstGeom prst="line">
            <a:avLst/>
          </a:prstGeom>
          <a:noFill/>
          <a:ln w="19050">
            <a:solidFill>
              <a:srgbClr val="0FB5AE"/>
            </a:solidFill>
            <a:prstDash val="dash"/>
          </a:ln>
        </p:spPr>
      </p:sp>
      <p:sp>
        <p:nvSpPr>
          <p:cNvPr id="41" name="Text 33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RISKS WE'RE WATCHING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Known trade-offs and how we contain them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822960" y="1783080"/>
            <a:ext cx="5166360" cy="1920240"/>
          </a:xfrm>
          <a:prstGeom prst="roundRect">
            <a:avLst>
              <a:gd name="adj" fmla="val 4762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78992" y="2039112"/>
            <a:ext cx="548640" cy="548640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bolt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2611" y="2192731"/>
            <a:ext cx="241402" cy="24140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737360" y="2057400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runtimes to operate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1078992" y="2697480"/>
            <a:ext cx="4663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E8A1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 </a:t>
            </a:r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Polyglot adds a second golden-path template and pipeline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1078992" y="3081528"/>
            <a:ext cx="4709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  </a:t>
            </a:r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Identical hexagonal layout, shared CI, Pact on every seam; fallback to all-NestJS is a packaging change, not a redesign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6263640" y="1783080"/>
            <a:ext cx="5166360" cy="1920240"/>
          </a:xfrm>
          <a:prstGeom prst="roundRect">
            <a:avLst>
              <a:gd name="adj" fmla="val 4762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519672" y="2039112"/>
            <a:ext cx="548640" cy="548640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1" descr="/home/claude/work/icons/bolt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291" y="2192731"/>
            <a:ext cx="241402" cy="24140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7178040" y="2057400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Money safety off the JVM</a:t>
            </a:r>
            <a:endParaRPr lang="en-US" sz="1500" dirty="0"/>
          </a:p>
        </p:txBody>
      </p:sp>
      <p:sp>
        <p:nvSpPr>
          <p:cNvPr id="14" name="Text 10"/>
          <p:cNvSpPr/>
          <p:nvPr/>
        </p:nvSpPr>
        <p:spPr>
          <a:xfrm>
            <a:off x="6519672" y="2697480"/>
            <a:ext cx="4663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E8A1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 </a:t>
            </a:r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JavaScript has no native decimal type</a:t>
            </a:r>
            <a:endParaRPr lang="en-US" sz="1100" dirty="0"/>
          </a:p>
        </p:txBody>
      </p:sp>
      <p:sp>
        <p:nvSpPr>
          <p:cNvPr id="15" name="Text 11"/>
          <p:cNvSpPr/>
          <p:nvPr/>
        </p:nvSpPr>
        <p:spPr>
          <a:xfrm>
            <a:off x="6519672" y="3081528"/>
            <a:ext cx="4709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  </a:t>
            </a:r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Integer minor units enforced by lint rule + property tests; the calculation core stays on Java deliberately</a:t>
            </a:r>
            <a:endParaRPr lang="en-US" sz="1100" dirty="0"/>
          </a:p>
        </p:txBody>
      </p:sp>
      <p:sp>
        <p:nvSpPr>
          <p:cNvPr id="16" name="Shape 12"/>
          <p:cNvSpPr/>
          <p:nvPr/>
        </p:nvSpPr>
        <p:spPr>
          <a:xfrm>
            <a:off x="822960" y="3931920"/>
            <a:ext cx="5166360" cy="1920240"/>
          </a:xfrm>
          <a:prstGeom prst="roundRect">
            <a:avLst>
              <a:gd name="adj" fmla="val 4762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1078992" y="4187952"/>
            <a:ext cx="548640" cy="548640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8" name="Image 2" descr="/home/claude/work/icons/bolt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611" y="4341571"/>
            <a:ext cx="241402" cy="241402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1737360" y="4206240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Node throughput on hot paths</a:t>
            </a:r>
            <a:endParaRPr lang="en-US" sz="1500" dirty="0"/>
          </a:p>
        </p:txBody>
      </p:sp>
      <p:sp>
        <p:nvSpPr>
          <p:cNvPr id="20" name="Text 15"/>
          <p:cNvSpPr/>
          <p:nvPr/>
        </p:nvSpPr>
        <p:spPr>
          <a:xfrm>
            <a:off x="1078992" y="4846320"/>
            <a:ext cx="4663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E8A1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 </a:t>
            </a:r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Single-process CPU work trails the JVM</a:t>
            </a:r>
            <a:endParaRPr lang="en-US" sz="1100" dirty="0"/>
          </a:p>
        </p:txBody>
      </p:sp>
      <p:sp>
        <p:nvSpPr>
          <p:cNvPr id="21" name="Text 16"/>
          <p:cNvSpPr/>
          <p:nvPr/>
        </p:nvSpPr>
        <p:spPr>
          <a:xfrm>
            <a:off x="1078992" y="5230368"/>
            <a:ext cx="4709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  </a:t>
            </a:r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Ledger/Pricing kept on Java; Cards auth runs on Fastify; scale Node horizontally per cell</a:t>
            </a:r>
            <a:endParaRPr lang="en-US" sz="1100" dirty="0"/>
          </a:p>
        </p:txBody>
      </p:sp>
      <p:sp>
        <p:nvSpPr>
          <p:cNvPr id="22" name="Shape 17"/>
          <p:cNvSpPr/>
          <p:nvPr/>
        </p:nvSpPr>
        <p:spPr>
          <a:xfrm>
            <a:off x="6263640" y="3931920"/>
            <a:ext cx="5166360" cy="1920240"/>
          </a:xfrm>
          <a:prstGeom prst="roundRect">
            <a:avLst>
              <a:gd name="adj" fmla="val 4762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6519672" y="4187952"/>
            <a:ext cx="548640" cy="548640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4" name="Image 3" descr="/home/claude/work/icons/bolt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3291" y="4341571"/>
            <a:ext cx="241402" cy="241402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7178040" y="4206240"/>
            <a:ext cx="4114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Regulatory detail may shift</a:t>
            </a:r>
            <a:endParaRPr lang="en-US" sz="1500" dirty="0"/>
          </a:p>
        </p:txBody>
      </p:sp>
      <p:sp>
        <p:nvSpPr>
          <p:cNvPr id="26" name="Text 20"/>
          <p:cNvSpPr/>
          <p:nvPr/>
        </p:nvSpPr>
        <p:spPr>
          <a:xfrm>
            <a:off x="6519672" y="4846320"/>
            <a:ext cx="4663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E8A1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 </a:t>
            </a:r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Scheme rulebooks and residency law evolve</a:t>
            </a:r>
            <a:endParaRPr lang="en-US" sz="1100" dirty="0"/>
          </a:p>
        </p:txBody>
      </p:sp>
      <p:sp>
        <p:nvSpPr>
          <p:cNvPr id="27" name="Text 21"/>
          <p:cNvSpPr/>
          <p:nvPr/>
        </p:nvSpPr>
        <p:spPr>
          <a:xfrm>
            <a:off x="6519672" y="5230368"/>
            <a:ext cx="4709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  </a:t>
            </a:r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packs are versioned config, certified per market with counsel before any tenant goes live</a:t>
            </a:r>
            <a:endParaRPr lang="en-US" sz="1100" dirty="0"/>
          </a:p>
        </p:txBody>
      </p:sp>
      <p:sp>
        <p:nvSpPr>
          <p:cNvPr id="28" name="Text 22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B1F3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348472" y="-2011680"/>
            <a:ext cx="5943600" cy="5943600"/>
          </a:xfrm>
          <a:prstGeom prst="ellipse">
            <a:avLst/>
          </a:prstGeom>
          <a:solidFill>
            <a:srgbClr val="12294D"/>
          </a:solidFill>
          <a:ln/>
        </p:spPr>
      </p:sp>
      <p:sp>
        <p:nvSpPr>
          <p:cNvPr id="3" name="Shape 1"/>
          <p:cNvSpPr/>
          <p:nvPr/>
        </p:nvSpPr>
        <p:spPr>
          <a:xfrm>
            <a:off x="-2194560" y="3749040"/>
            <a:ext cx="5486400" cy="5486400"/>
          </a:xfrm>
          <a:prstGeom prst="ellipse">
            <a:avLst/>
          </a:prstGeom>
          <a:solidFill>
            <a:srgbClr val="12294D"/>
          </a:solidFill>
          <a:ln/>
        </p:spPr>
      </p:sp>
      <p:sp>
        <p:nvSpPr>
          <p:cNvPr id="4" name="Shape 2"/>
          <p:cNvSpPr/>
          <p:nvPr/>
        </p:nvSpPr>
        <p:spPr>
          <a:xfrm>
            <a:off x="822960" y="822960"/>
            <a:ext cx="914400" cy="91440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5" name="Image 0" descr="/home/claude/work/icons/flag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992" y="1078992"/>
            <a:ext cx="402336" cy="40233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920240" y="96012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Where this leaves us</a:t>
            </a:r>
            <a:endParaRPr lang="en-US" sz="3000" dirty="0"/>
          </a:p>
        </p:txBody>
      </p:sp>
      <p:sp>
        <p:nvSpPr>
          <p:cNvPr id="7" name="Shape 4"/>
          <p:cNvSpPr/>
          <p:nvPr/>
        </p:nvSpPr>
        <p:spPr>
          <a:xfrm>
            <a:off x="914400" y="2286000"/>
            <a:ext cx="603504" cy="603504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8" name="Image 1" descr="/home/claude/work/icons/check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381" y="2454981"/>
            <a:ext cx="265542" cy="26554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783080" y="2267712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build-ready baseline</a:t>
            </a:r>
            <a:endParaRPr lang="en-US" sz="1800" dirty="0"/>
          </a:p>
        </p:txBody>
      </p:sp>
      <p:sp>
        <p:nvSpPr>
          <p:cNvPr id="10" name="Text 6"/>
          <p:cNvSpPr/>
          <p:nvPr/>
        </p:nvSpPr>
        <p:spPr>
          <a:xfrm>
            <a:off x="1783080" y="2670048"/>
            <a:ext cx="9326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24 documents plus 24 engineering design specs — interfaces, DDL, sequences and test gates</a:t>
            </a:r>
            <a:endParaRPr lang="en-US" sz="1300" dirty="0"/>
          </a:p>
        </p:txBody>
      </p:sp>
      <p:sp>
        <p:nvSpPr>
          <p:cNvPr id="11" name="Shape 7"/>
          <p:cNvSpPr/>
          <p:nvPr/>
        </p:nvSpPr>
        <p:spPr>
          <a:xfrm>
            <a:off x="914400" y="3474720"/>
            <a:ext cx="603504" cy="603504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2" descr="/home/claude/work/icons/check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381" y="3643701"/>
            <a:ext cx="265542" cy="265542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783080" y="3456432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Architecture that absorbs change</a:t>
            </a:r>
            <a:endParaRPr lang="en-US" sz="1800" dirty="0"/>
          </a:p>
        </p:txBody>
      </p:sp>
      <p:sp>
        <p:nvSpPr>
          <p:cNvPr id="14" name="Text 9"/>
          <p:cNvSpPr/>
          <p:nvPr/>
        </p:nvSpPr>
        <p:spPr>
          <a:xfrm>
            <a:off x="1783080" y="3858768"/>
            <a:ext cx="9326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market, vendor or rail is configuration and one more data plane, not a rewrite</a:t>
            </a:r>
            <a:endParaRPr lang="en-US" sz="1300" dirty="0"/>
          </a:p>
        </p:txBody>
      </p:sp>
      <p:sp>
        <p:nvSpPr>
          <p:cNvPr id="15" name="Shape 10"/>
          <p:cNvSpPr/>
          <p:nvPr/>
        </p:nvSpPr>
        <p:spPr>
          <a:xfrm>
            <a:off x="914400" y="4663440"/>
            <a:ext cx="603504" cy="603504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6" name="Image 3" descr="/home/claude/work/icons/check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381" y="4832421"/>
            <a:ext cx="265542" cy="265542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1783080" y="4645152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Safety designed in, not bolted on</a:t>
            </a:r>
            <a:endParaRPr lang="en-US" sz="1800" dirty="0"/>
          </a:p>
        </p:txBody>
      </p:sp>
      <p:sp>
        <p:nvSpPr>
          <p:cNvPr id="18" name="Text 12"/>
          <p:cNvSpPr/>
          <p:nvPr/>
        </p:nvSpPr>
        <p:spPr>
          <a:xfrm>
            <a:off x="1783080" y="5047488"/>
            <a:ext cx="9326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Isolation, residency, exact money and fail-safe compliance are structural and CI-verified</a:t>
            </a:r>
            <a:endParaRPr lang="en-US" sz="1300" dirty="0"/>
          </a:p>
        </p:txBody>
      </p:sp>
      <p:sp>
        <p:nvSpPr>
          <p:cNvPr id="19" name="Text 13"/>
          <p:cNvSpPr/>
          <p:nvPr/>
        </p:nvSpPr>
        <p:spPr>
          <a:xfrm>
            <a:off x="868680" y="5989320"/>
            <a:ext cx="10424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Next: stand up the foundation repos from the golden-path templates and begin the Pakistan walking skeleton.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What this review covers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822960" y="173736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78992" y="2029968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diagram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335" y="2214311"/>
            <a:ext cx="289682" cy="28968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5303520" y="184708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01</a:t>
            </a:r>
            <a:endParaRPr lang="en-US" sz="2600" dirty="0"/>
          </a:p>
        </p:txBody>
      </p:sp>
      <p:sp>
        <p:nvSpPr>
          <p:cNvPr id="8" name="Text 5"/>
          <p:cNvSpPr/>
          <p:nvPr/>
        </p:nvSpPr>
        <p:spPr>
          <a:xfrm>
            <a:off x="1920240" y="192024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&amp; approach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920240" y="230428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platform, many banks — configuration over forks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6355080" y="173736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611112" y="2029968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1" descr="/home/claude/work/icons/cubes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455" y="2214311"/>
            <a:ext cx="289682" cy="28968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0835640" y="184708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02</a:t>
            </a:r>
            <a:endParaRPr lang="en-US" sz="2600" dirty="0"/>
          </a:p>
        </p:txBody>
      </p:sp>
      <p:sp>
        <p:nvSpPr>
          <p:cNvPr id="14" name="Text 10"/>
          <p:cNvSpPr/>
          <p:nvPr/>
        </p:nvSpPr>
        <p:spPr>
          <a:xfrm>
            <a:off x="7452360" y="192024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Hexagonal foundation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7452360" y="230428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Ports &amp; adapters; boundaries enforced at build time</a:t>
            </a:r>
            <a:endParaRPr lang="en-US" sz="1200" dirty="0"/>
          </a:p>
        </p:txBody>
      </p:sp>
      <p:sp>
        <p:nvSpPr>
          <p:cNvPr id="16" name="Shape 12"/>
          <p:cNvSpPr/>
          <p:nvPr/>
        </p:nvSpPr>
        <p:spPr>
          <a:xfrm>
            <a:off x="822960" y="315468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1078992" y="3447288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8" name="Image 2" descr="/home/claude/work/icons/globe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335" y="3631631"/>
            <a:ext cx="289682" cy="289682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5303520" y="326440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03</a:t>
            </a:r>
            <a:endParaRPr lang="en-US" sz="2600" dirty="0"/>
          </a:p>
        </p:txBody>
      </p:sp>
      <p:sp>
        <p:nvSpPr>
          <p:cNvPr id="20" name="Text 15"/>
          <p:cNvSpPr/>
          <p:nvPr/>
        </p:nvSpPr>
        <p:spPr>
          <a:xfrm>
            <a:off x="1920240" y="333756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Multi-tenancy &amp; residency</a:t>
            </a:r>
            <a:endParaRPr lang="en-US" sz="1600" dirty="0"/>
          </a:p>
        </p:txBody>
      </p:sp>
      <p:sp>
        <p:nvSpPr>
          <p:cNvPr id="21" name="Text 16"/>
          <p:cNvSpPr/>
          <p:nvPr/>
        </p:nvSpPr>
        <p:spPr>
          <a:xfrm>
            <a:off x="1920240" y="372160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 plane + three regional data planes</a:t>
            </a:r>
            <a:endParaRPr lang="en-US" sz="1200" dirty="0"/>
          </a:p>
        </p:txBody>
      </p:sp>
      <p:sp>
        <p:nvSpPr>
          <p:cNvPr id="22" name="Shape 17"/>
          <p:cNvSpPr/>
          <p:nvPr/>
        </p:nvSpPr>
        <p:spPr>
          <a:xfrm>
            <a:off x="6355080" y="315468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6611112" y="3447288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4" name="Image 3" descr="/home/claude/work/icons/code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5455" y="3631631"/>
            <a:ext cx="289682" cy="289682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10835640" y="326440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04</a:t>
            </a:r>
            <a:endParaRPr lang="en-US" sz="2600" dirty="0"/>
          </a:p>
        </p:txBody>
      </p:sp>
      <p:sp>
        <p:nvSpPr>
          <p:cNvPr id="26" name="Text 20"/>
          <p:cNvSpPr/>
          <p:nvPr/>
        </p:nvSpPr>
        <p:spPr>
          <a:xfrm>
            <a:off x="7452360" y="333756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Technology stack (v3.1)</a:t>
            </a:r>
            <a:endParaRPr lang="en-US" sz="1600" dirty="0"/>
          </a:p>
        </p:txBody>
      </p:sp>
      <p:sp>
        <p:nvSpPr>
          <p:cNvPr id="27" name="Text 21"/>
          <p:cNvSpPr/>
          <p:nvPr/>
        </p:nvSpPr>
        <p:spPr>
          <a:xfrm>
            <a:off x="7452360" y="372160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NestJS default; Java islands for money math</a:t>
            </a:r>
            <a:endParaRPr lang="en-US" sz="1200" dirty="0"/>
          </a:p>
        </p:txBody>
      </p:sp>
      <p:sp>
        <p:nvSpPr>
          <p:cNvPr id="28" name="Shape 22"/>
          <p:cNvSpPr/>
          <p:nvPr/>
        </p:nvSpPr>
        <p:spPr>
          <a:xfrm>
            <a:off x="822960" y="457200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29" name="Shape 23"/>
          <p:cNvSpPr/>
          <p:nvPr/>
        </p:nvSpPr>
        <p:spPr>
          <a:xfrm>
            <a:off x="1078992" y="4864608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0" name="Image 4" descr="/home/claude/work/icons/exchange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3335" y="5048951"/>
            <a:ext cx="289682" cy="289682"/>
          </a:xfrm>
          <a:prstGeom prst="rect">
            <a:avLst/>
          </a:prstGeom>
        </p:spPr>
      </p:pic>
      <p:sp>
        <p:nvSpPr>
          <p:cNvPr id="31" name="Text 24"/>
          <p:cNvSpPr/>
          <p:nvPr/>
        </p:nvSpPr>
        <p:spPr>
          <a:xfrm>
            <a:off x="5303520" y="468172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05</a:t>
            </a:r>
            <a:endParaRPr lang="en-US" sz="2600" dirty="0"/>
          </a:p>
        </p:txBody>
      </p:sp>
      <p:sp>
        <p:nvSpPr>
          <p:cNvPr id="32" name="Text 25"/>
          <p:cNvSpPr/>
          <p:nvPr/>
        </p:nvSpPr>
        <p:spPr>
          <a:xfrm>
            <a:off x="1920240" y="475488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Money-movement path</a:t>
            </a:r>
            <a:endParaRPr lang="en-US" sz="1600" dirty="0"/>
          </a:p>
        </p:txBody>
      </p:sp>
      <p:sp>
        <p:nvSpPr>
          <p:cNvPr id="33" name="Text 26"/>
          <p:cNvSpPr/>
          <p:nvPr/>
        </p:nvSpPr>
        <p:spPr>
          <a:xfrm>
            <a:off x="1920240" y="513892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remittance saga with explicit compensation</a:t>
            </a:r>
            <a:endParaRPr lang="en-US" sz="1200" dirty="0"/>
          </a:p>
        </p:txBody>
      </p:sp>
      <p:sp>
        <p:nvSpPr>
          <p:cNvPr id="34" name="Shape 27"/>
          <p:cNvSpPr/>
          <p:nvPr/>
        </p:nvSpPr>
        <p:spPr>
          <a:xfrm>
            <a:off x="6355080" y="457200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35" name="Shape 28"/>
          <p:cNvSpPr/>
          <p:nvPr/>
        </p:nvSpPr>
        <p:spPr>
          <a:xfrm>
            <a:off x="6611112" y="4864608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6" name="Image 5" descr="/home/claude/work/icons/road_w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5455" y="5048951"/>
            <a:ext cx="289682" cy="289682"/>
          </a:xfrm>
          <a:prstGeom prst="rect">
            <a:avLst/>
          </a:prstGeom>
        </p:spPr>
      </p:pic>
      <p:sp>
        <p:nvSpPr>
          <p:cNvPr id="37" name="Text 29"/>
          <p:cNvSpPr/>
          <p:nvPr/>
        </p:nvSpPr>
        <p:spPr>
          <a:xfrm>
            <a:off x="10835640" y="468172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06</a:t>
            </a:r>
            <a:endParaRPr lang="en-US" sz="2600" dirty="0"/>
          </a:p>
        </p:txBody>
      </p:sp>
      <p:sp>
        <p:nvSpPr>
          <p:cNvPr id="38" name="Text 30"/>
          <p:cNvSpPr/>
          <p:nvPr/>
        </p:nvSpPr>
        <p:spPr>
          <a:xfrm>
            <a:off x="7452360" y="475488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 plan &amp; risks</a:t>
            </a:r>
            <a:endParaRPr lang="en-US" sz="1600" dirty="0"/>
          </a:p>
        </p:txBody>
      </p:sp>
      <p:sp>
        <p:nvSpPr>
          <p:cNvPr id="39" name="Text 31"/>
          <p:cNvSpPr/>
          <p:nvPr/>
        </p:nvSpPr>
        <p:spPr>
          <a:xfrm>
            <a:off x="7452360" y="513892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Phased build order and what we're watching</a:t>
            </a:r>
            <a:endParaRPr lang="en-US" sz="1200" dirty="0"/>
          </a:p>
        </p:txBody>
      </p:sp>
      <p:sp>
        <p:nvSpPr>
          <p:cNvPr id="40" name="Text 32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 &amp; APPROACH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515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One platform sold to many banks — never a fork per customer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822960" y="1737360"/>
            <a:ext cx="5120640" cy="4297680"/>
          </a:xfrm>
          <a:prstGeom prst="roundRect">
            <a:avLst>
              <a:gd name="adj" fmla="val 2128"/>
            </a:avLst>
          </a:prstGeom>
          <a:solidFill>
            <a:srgbClr val="0B1F3A"/>
          </a:solidFill>
          <a:ln/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1143000" y="196596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CHALLENGE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1143000" y="2423160"/>
            <a:ext cx="640080" cy="64008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7" name="Image 0" descr="/home/claude/work/icons/users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222" y="2602382"/>
            <a:ext cx="281635" cy="281635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1965960" y="2404872"/>
            <a:ext cx="3749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Many tenants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1965960" y="2752344"/>
            <a:ext cx="37947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Banks, EMIs and fintechs on shared infrastructure, each with their own brand and rules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1143000" y="3566160"/>
            <a:ext cx="640080" cy="64008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1" name="Image 1" descr="/home/claude/work/icons/scale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222" y="3745382"/>
            <a:ext cx="281635" cy="281635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965960" y="3547872"/>
            <a:ext cx="3749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Conflicting regimes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1965960" y="3895344"/>
            <a:ext cx="37947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Different regulators, currencies, languages and data-residency law per market</a:t>
            </a:r>
            <a:endParaRPr lang="en-US" sz="1150" dirty="0"/>
          </a:p>
        </p:txBody>
      </p:sp>
      <p:sp>
        <p:nvSpPr>
          <p:cNvPr id="14" name="Shape 10"/>
          <p:cNvSpPr/>
          <p:nvPr/>
        </p:nvSpPr>
        <p:spPr>
          <a:xfrm>
            <a:off x="1143000" y="4709160"/>
            <a:ext cx="640080" cy="64008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5" name="Image 2" descr="/home/claude/work/icons/lock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2222" y="4888382"/>
            <a:ext cx="281635" cy="281635"/>
          </a:xfrm>
          <a:prstGeom prst="rect">
            <a:avLst/>
          </a:prstGeom>
        </p:spPr>
      </p:pic>
      <p:sp>
        <p:nvSpPr>
          <p:cNvPr id="16" name="Text 11"/>
          <p:cNvSpPr/>
          <p:nvPr/>
        </p:nvSpPr>
        <p:spPr>
          <a:xfrm>
            <a:off x="1965960" y="4690872"/>
            <a:ext cx="3749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 tolerance</a:t>
            </a:r>
            <a:endParaRPr lang="en-US" sz="1500" dirty="0"/>
          </a:p>
        </p:txBody>
      </p:sp>
      <p:sp>
        <p:nvSpPr>
          <p:cNvPr id="17" name="Text 12"/>
          <p:cNvSpPr/>
          <p:nvPr/>
        </p:nvSpPr>
        <p:spPr>
          <a:xfrm>
            <a:off x="1965960" y="5038344"/>
            <a:ext cx="37947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Cross-tenant data leakage or a rounding error in money are both unacceptable</a:t>
            </a:r>
            <a:endParaRPr lang="en-US" sz="1150" dirty="0"/>
          </a:p>
        </p:txBody>
      </p:sp>
      <p:sp>
        <p:nvSpPr>
          <p:cNvPr id="18" name="Shape 13"/>
          <p:cNvSpPr/>
          <p:nvPr/>
        </p:nvSpPr>
        <p:spPr>
          <a:xfrm>
            <a:off x="6217920" y="1737360"/>
            <a:ext cx="5120640" cy="4297680"/>
          </a:xfrm>
          <a:prstGeom prst="roundRect">
            <a:avLst>
              <a:gd name="adj" fmla="val 2128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19" name="Text 14"/>
          <p:cNvSpPr/>
          <p:nvPr/>
        </p:nvSpPr>
        <p:spPr>
          <a:xfrm>
            <a:off x="6537960" y="1965960"/>
            <a:ext cx="45720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APPROACH</a:t>
            </a:r>
            <a:endParaRPr lang="en-US" sz="1300" dirty="0"/>
          </a:p>
        </p:txBody>
      </p:sp>
      <p:sp>
        <p:nvSpPr>
          <p:cNvPr id="20" name="Shape 15"/>
          <p:cNvSpPr/>
          <p:nvPr/>
        </p:nvSpPr>
        <p:spPr>
          <a:xfrm>
            <a:off x="6537960" y="2423160"/>
            <a:ext cx="640080" cy="640080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1" name="Image 3" descr="/home/claude/work/icons/cogs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7182" y="2602382"/>
            <a:ext cx="281635" cy="281635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7360920" y="2404872"/>
            <a:ext cx="3749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Configuration, not code</a:t>
            </a:r>
            <a:endParaRPr lang="en-US" sz="1500" dirty="0"/>
          </a:p>
        </p:txBody>
      </p:sp>
      <p:sp>
        <p:nvSpPr>
          <p:cNvPr id="23" name="Text 17"/>
          <p:cNvSpPr/>
          <p:nvPr/>
        </p:nvSpPr>
        <p:spPr>
          <a:xfrm>
            <a:off x="7360920" y="2752344"/>
            <a:ext cx="37947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Compliance, currency, language, fees and bank profile are all plug-and-play settings</a:t>
            </a:r>
            <a:endParaRPr lang="en-US" sz="1150" dirty="0"/>
          </a:p>
        </p:txBody>
      </p:sp>
      <p:sp>
        <p:nvSpPr>
          <p:cNvPr id="24" name="Shape 18"/>
          <p:cNvSpPr/>
          <p:nvPr/>
        </p:nvSpPr>
        <p:spPr>
          <a:xfrm>
            <a:off x="6537960" y="3566160"/>
            <a:ext cx="640080" cy="640080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5" name="Image 4" descr="/home/claude/work/icons/sitemap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7182" y="3745382"/>
            <a:ext cx="281635" cy="281635"/>
          </a:xfrm>
          <a:prstGeom prst="rect">
            <a:avLst/>
          </a:prstGeom>
        </p:spPr>
      </p:pic>
      <p:sp>
        <p:nvSpPr>
          <p:cNvPr id="26" name="Text 19"/>
          <p:cNvSpPr/>
          <p:nvPr/>
        </p:nvSpPr>
        <p:spPr>
          <a:xfrm>
            <a:off x="7360920" y="3547872"/>
            <a:ext cx="3749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Swappable adapters</a:t>
            </a:r>
            <a:endParaRPr lang="en-US" sz="1500" dirty="0"/>
          </a:p>
        </p:txBody>
      </p:sp>
      <p:sp>
        <p:nvSpPr>
          <p:cNvPr id="27" name="Text 20"/>
          <p:cNvSpPr/>
          <p:nvPr/>
        </p:nvSpPr>
        <p:spPr>
          <a:xfrm>
            <a:off x="7360920" y="3895344"/>
            <a:ext cx="37947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Vendors and rails bind per tenant behind stable ports — no core change to add one</a:t>
            </a:r>
            <a:endParaRPr lang="en-US" sz="1150" dirty="0"/>
          </a:p>
        </p:txBody>
      </p:sp>
      <p:sp>
        <p:nvSpPr>
          <p:cNvPr id="28" name="Shape 21"/>
          <p:cNvSpPr/>
          <p:nvPr/>
        </p:nvSpPr>
        <p:spPr>
          <a:xfrm>
            <a:off x="6537960" y="4709160"/>
            <a:ext cx="640080" cy="640080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9" name="Image 5" descr="/home/claude/work/icons/shield_w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7182" y="4888382"/>
            <a:ext cx="281635" cy="281635"/>
          </a:xfrm>
          <a:prstGeom prst="rect">
            <a:avLst/>
          </a:prstGeom>
        </p:spPr>
      </p:pic>
      <p:sp>
        <p:nvSpPr>
          <p:cNvPr id="30" name="Text 22"/>
          <p:cNvSpPr/>
          <p:nvPr/>
        </p:nvSpPr>
        <p:spPr>
          <a:xfrm>
            <a:off x="7360920" y="4690872"/>
            <a:ext cx="3749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Isolation by construction</a:t>
            </a:r>
            <a:endParaRPr lang="en-US" sz="1500" dirty="0"/>
          </a:p>
        </p:txBody>
      </p:sp>
      <p:sp>
        <p:nvSpPr>
          <p:cNvPr id="31" name="Text 23"/>
          <p:cNvSpPr/>
          <p:nvPr/>
        </p:nvSpPr>
        <p:spPr>
          <a:xfrm>
            <a:off x="7360920" y="5038344"/>
            <a:ext cx="37947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Tenancy and residency are enforced structurally, then proven by CI, not by convention</a:t>
            </a:r>
            <a:endParaRPr lang="en-US" sz="1150" dirty="0"/>
          </a:p>
        </p:txBody>
      </p:sp>
      <p:sp>
        <p:nvSpPr>
          <p:cNvPr id="32" name="Text 24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HEXAGONAL FOUNDATION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Ports &amp; adapters — the pattern the whole platform rests on</a:t>
            </a:r>
            <a:endParaRPr lang="en-US" sz="2400" dirty="0"/>
          </a:p>
        </p:txBody>
      </p:sp>
      <p:pic>
        <p:nvPicPr>
          <p:cNvPr id="4" name="Image 0" descr="/home/claude/work/diagrams/01_hexagonal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6676" y="1600200"/>
            <a:ext cx="10515600" cy="2425859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822960" y="4709160"/>
            <a:ext cx="3383280" cy="1463040"/>
          </a:xfrm>
          <a:prstGeom prst="roundRect">
            <a:avLst>
              <a:gd name="adj" fmla="val 6250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1051560" y="4965192"/>
            <a:ext cx="566928" cy="56692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7" name="Image 1" descr="/home/claude/work/icons/cubes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300" y="5123932"/>
            <a:ext cx="249448" cy="24944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737360" y="4910328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Domain is pure</a:t>
            </a:r>
            <a:endParaRPr lang="en-US" sz="1400" dirty="0"/>
          </a:p>
        </p:txBody>
      </p:sp>
      <p:sp>
        <p:nvSpPr>
          <p:cNvPr id="9" name="Text 5"/>
          <p:cNvSpPr/>
          <p:nvPr/>
        </p:nvSpPr>
        <p:spPr>
          <a:xfrm>
            <a:off x="1078992" y="5532120"/>
            <a:ext cx="2926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framework or I/O imports — business rules in isolation</a:t>
            </a:r>
            <a:endParaRPr lang="en-US" sz="1100" dirty="0"/>
          </a:p>
        </p:txBody>
      </p:sp>
      <p:sp>
        <p:nvSpPr>
          <p:cNvPr id="10" name="Shape 6"/>
          <p:cNvSpPr/>
          <p:nvPr/>
        </p:nvSpPr>
        <p:spPr>
          <a:xfrm>
            <a:off x="4434840" y="4709160"/>
            <a:ext cx="3383280" cy="1463040"/>
          </a:xfrm>
          <a:prstGeom prst="roundRect">
            <a:avLst>
              <a:gd name="adj" fmla="val 6250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11" name="Shape 7"/>
          <p:cNvSpPr/>
          <p:nvPr/>
        </p:nvSpPr>
        <p:spPr>
          <a:xfrm>
            <a:off x="4663440" y="4965192"/>
            <a:ext cx="566928" cy="56692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2" descr="/home/claude/work/icons/sitemap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180" y="5123932"/>
            <a:ext cx="249448" cy="249448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5349240" y="4910328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Ports define contracts</a:t>
            </a:r>
            <a:endParaRPr lang="en-US" sz="1400" dirty="0"/>
          </a:p>
        </p:txBody>
      </p:sp>
      <p:sp>
        <p:nvSpPr>
          <p:cNvPr id="14" name="Text 9"/>
          <p:cNvSpPr/>
          <p:nvPr/>
        </p:nvSpPr>
        <p:spPr>
          <a:xfrm>
            <a:off x="4690872" y="5532120"/>
            <a:ext cx="2926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Interfaces the domain owns; technology lives only in adapters</a:t>
            </a:r>
            <a:endParaRPr lang="en-US" sz="1100" dirty="0"/>
          </a:p>
        </p:txBody>
      </p:sp>
      <p:sp>
        <p:nvSpPr>
          <p:cNvPr id="15" name="Shape 10"/>
          <p:cNvSpPr/>
          <p:nvPr/>
        </p:nvSpPr>
        <p:spPr>
          <a:xfrm>
            <a:off x="8046720" y="4709160"/>
            <a:ext cx="3383280" cy="1463040"/>
          </a:xfrm>
          <a:prstGeom prst="roundRect">
            <a:avLst>
              <a:gd name="adj" fmla="val 6250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16" name="Shape 11"/>
          <p:cNvSpPr/>
          <p:nvPr/>
        </p:nvSpPr>
        <p:spPr>
          <a:xfrm>
            <a:off x="8275320" y="4965192"/>
            <a:ext cx="566928" cy="56692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7" name="Image 3" descr="/home/claude/work/icons/check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4060" y="5123932"/>
            <a:ext cx="249448" cy="249448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8961120" y="4910328"/>
            <a:ext cx="23774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Enforced at build</a:t>
            </a:r>
            <a:endParaRPr lang="en-US" sz="1400" dirty="0"/>
          </a:p>
        </p:txBody>
      </p:sp>
      <p:sp>
        <p:nvSpPr>
          <p:cNvPr id="19" name="Text 13"/>
          <p:cNvSpPr/>
          <p:nvPr/>
        </p:nvSpPr>
        <p:spPr>
          <a:xfrm>
            <a:off x="8302752" y="5532120"/>
            <a:ext cx="2926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dependency-cruiser (TS) / ArchUnit (Java) fail CI on any violation</a:t>
            </a:r>
            <a:endParaRPr lang="en-US" sz="1100" dirty="0"/>
          </a:p>
        </p:txBody>
      </p:sp>
      <p:sp>
        <p:nvSpPr>
          <p:cNvPr id="20" name="Text 14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MULTI-TENANCY &amp; RESIDENCY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One global control plane over three regional data planes</a:t>
            </a:r>
            <a:endParaRPr lang="en-US" sz="2400" dirty="0"/>
          </a:p>
        </p:txBody>
      </p:sp>
      <p:pic>
        <p:nvPicPr>
          <p:cNvPr id="4" name="Image 0" descr="/home/claude/work/diagrams/02_multitenan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796" y="1554480"/>
            <a:ext cx="10881360" cy="2647276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822960" y="4892040"/>
            <a:ext cx="3383280" cy="1325880"/>
          </a:xfrm>
          <a:prstGeom prst="roundRect">
            <a:avLst>
              <a:gd name="adj" fmla="val 689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078992" y="5074920"/>
            <a:ext cx="2926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Bridge by default</a:t>
            </a:r>
            <a:endParaRPr lang="en-US" sz="1400" dirty="0"/>
          </a:p>
        </p:txBody>
      </p:sp>
      <p:sp>
        <p:nvSpPr>
          <p:cNvPr id="7" name="Text 4"/>
          <p:cNvSpPr/>
          <p:nvPr/>
        </p:nvSpPr>
        <p:spPr>
          <a:xfrm>
            <a:off x="1078992" y="5550408"/>
            <a:ext cx="2971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Shared compute, isolated data — silo on demand, pool only where safe</a:t>
            </a:r>
            <a:endParaRPr lang="en-US" sz="1100" dirty="0"/>
          </a:p>
        </p:txBody>
      </p:sp>
      <p:sp>
        <p:nvSpPr>
          <p:cNvPr id="8" name="Shape 5"/>
          <p:cNvSpPr/>
          <p:nvPr/>
        </p:nvSpPr>
        <p:spPr>
          <a:xfrm>
            <a:off x="4434840" y="4892040"/>
            <a:ext cx="3383280" cy="1325880"/>
          </a:xfrm>
          <a:prstGeom prst="roundRect">
            <a:avLst>
              <a:gd name="adj" fmla="val 689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4690872" y="5074920"/>
            <a:ext cx="2926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Cells contain blast radius</a:t>
            </a:r>
            <a:endParaRPr lang="en-US" sz="1400" dirty="0"/>
          </a:p>
        </p:txBody>
      </p:sp>
      <p:sp>
        <p:nvSpPr>
          <p:cNvPr id="10" name="Text 7"/>
          <p:cNvSpPr/>
          <p:nvPr/>
        </p:nvSpPr>
        <p:spPr>
          <a:xfrm>
            <a:off x="4690872" y="5550408"/>
            <a:ext cx="2971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Deployment stamps per tenant tier keep one failure from spreading</a:t>
            </a:r>
            <a:endParaRPr lang="en-US" sz="1100" dirty="0"/>
          </a:p>
        </p:txBody>
      </p:sp>
      <p:sp>
        <p:nvSpPr>
          <p:cNvPr id="11" name="Shape 8"/>
          <p:cNvSpPr/>
          <p:nvPr/>
        </p:nvSpPr>
        <p:spPr>
          <a:xfrm>
            <a:off x="8046720" y="4892040"/>
            <a:ext cx="3383280" cy="1325880"/>
          </a:xfrm>
          <a:prstGeom prst="roundRect">
            <a:avLst>
              <a:gd name="adj" fmla="val 689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8302752" y="5074920"/>
            <a:ext cx="2926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KSA stays in-Kingdom</a:t>
            </a:r>
            <a:endParaRPr lang="en-US" sz="1400" dirty="0"/>
          </a:p>
        </p:txBody>
      </p:sp>
      <p:sp>
        <p:nvSpPr>
          <p:cNvPr id="13" name="Text 10"/>
          <p:cNvSpPr/>
          <p:nvPr/>
        </p:nvSpPr>
        <p:spPr>
          <a:xfrm>
            <a:off x="8302752" y="5550408"/>
            <a:ext cx="29718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dedicated Riyadh plane; regulated data never shares infra across markets</a:t>
            </a:r>
            <a:endParaRPr lang="en-US" sz="1100" dirty="0"/>
          </a:p>
        </p:txBody>
      </p:sp>
      <p:sp>
        <p:nvSpPr>
          <p:cNvPr id="14" name="Text 11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B1F3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TECHNOLOGY STACK — V3.1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NestJS by default, Java where money math concentrates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1691640"/>
            <a:ext cx="5486400" cy="2331720"/>
          </a:xfrm>
          <a:prstGeom prst="roundRect">
            <a:avLst>
              <a:gd name="adj" fmla="val 3922"/>
            </a:avLst>
          </a:prstGeom>
          <a:solidFill>
            <a:srgbClr val="12294D"/>
          </a:solidFill>
          <a:ln w="19050">
            <a:solidFill>
              <a:srgbClr val="0FB5AE"/>
            </a:solidFill>
            <a:prstDash val="solid"/>
          </a:ln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97280" y="1920240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code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623" y="2104583"/>
            <a:ext cx="289682" cy="28968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920240" y="1938528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NestJS 10 · TypeScript (strict)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920240" y="2304288"/>
            <a:ext cx="4206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Default for ~85% of the estate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1097280" y="2788920"/>
            <a:ext cx="5029200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domain &amp; platform services, all BFFs, SDKs and both web frontends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 maps 1:1 onto ports/adapters; per-tenant adapter swap = a provider binding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language end-to-end — hiring, velocity, team mobility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6537960" y="1691640"/>
            <a:ext cx="4800600" cy="2331720"/>
          </a:xfrm>
          <a:prstGeom prst="roundRect">
            <a:avLst>
              <a:gd name="adj" fmla="val 3922"/>
            </a:avLst>
          </a:prstGeom>
          <a:solidFill>
            <a:srgbClr val="12294D"/>
          </a:solidFill>
          <a:ln w="19050">
            <a:solidFill>
              <a:srgbClr val="E8A13A"/>
            </a:solidFill>
            <a:prstDash val="solid"/>
          </a:ln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812280" y="1920240"/>
            <a:ext cx="658368" cy="658368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1" descr="/home/claude/work/icons/money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623" y="2104583"/>
            <a:ext cx="289682" cy="28968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7635240" y="1938528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Java 21 · Spring Boot 3.3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7635240" y="230428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E8A1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Calculation islands only</a:t>
            </a:r>
            <a:endParaRPr lang="en-US" sz="1200" dirty="0"/>
          </a:p>
        </p:txBody>
      </p:sp>
      <p:sp>
        <p:nvSpPr>
          <p:cNvPr id="15" name="Text 11"/>
          <p:cNvSpPr/>
          <p:nvPr/>
        </p:nvSpPr>
        <p:spPr>
          <a:xfrm>
            <a:off x="6812280" y="2788920"/>
            <a:ext cx="4389120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Ledger (04) and Pricing (10) — exact BigDecimal money math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FX adapter (17) — in-process JVM library, no hop on the quote path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ArchUnit boundaries + JVM throughput on the hot paths</a:t>
            </a:r>
            <a:endParaRPr lang="en-US" sz="1150" dirty="0"/>
          </a:p>
        </p:txBody>
      </p:sp>
      <p:sp>
        <p:nvSpPr>
          <p:cNvPr id="16" name="Text 12"/>
          <p:cNvSpPr/>
          <p:nvPr/>
        </p:nvSpPr>
        <p:spPr>
          <a:xfrm>
            <a:off x="822960" y="425196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MANDATORY GUARDRAILS WHEN LEAVING THE JVM</a:t>
            </a:r>
            <a:endParaRPr lang="en-US" sz="1300" dirty="0"/>
          </a:p>
        </p:txBody>
      </p:sp>
      <p:sp>
        <p:nvSpPr>
          <p:cNvPr id="17" name="Shape 13"/>
          <p:cNvSpPr/>
          <p:nvPr/>
        </p:nvSpPr>
        <p:spPr>
          <a:xfrm>
            <a:off x="822960" y="4663440"/>
            <a:ext cx="338328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1051560" y="4901184"/>
            <a:ext cx="548640" cy="548640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9" name="Image 2" descr="/home/claude/work/icons/scale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179" y="5054803"/>
            <a:ext cx="241402" cy="241402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1719072" y="4919472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Integer minor-unit money</a:t>
            </a:r>
            <a:endParaRPr lang="en-US" sz="1300" dirty="0"/>
          </a:p>
        </p:txBody>
      </p:sp>
      <p:sp>
        <p:nvSpPr>
          <p:cNvPr id="21" name="Text 16"/>
          <p:cNvSpPr/>
          <p:nvPr/>
        </p:nvSpPr>
        <p:spPr>
          <a:xfrm>
            <a:off x="1078992" y="5504688"/>
            <a:ext cx="2926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bigint via @platform/money; native number banned by ESLint rule</a:t>
            </a:r>
            <a:endParaRPr lang="en-US" sz="1050" dirty="0"/>
          </a:p>
        </p:txBody>
      </p:sp>
      <p:sp>
        <p:nvSpPr>
          <p:cNvPr id="22" name="Shape 17"/>
          <p:cNvSpPr/>
          <p:nvPr/>
        </p:nvSpPr>
        <p:spPr>
          <a:xfrm>
            <a:off x="4434840" y="4663440"/>
            <a:ext cx="338328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4663440" y="4901184"/>
            <a:ext cx="548640" cy="548640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4" name="Image 3" descr="/home/claude/work/icons/diagram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7059" y="5054803"/>
            <a:ext cx="241402" cy="241402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5330952" y="4919472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Boundary test in CI</a:t>
            </a:r>
            <a:endParaRPr lang="en-US" sz="1300" dirty="0"/>
          </a:p>
        </p:txBody>
      </p:sp>
      <p:sp>
        <p:nvSpPr>
          <p:cNvPr id="26" name="Text 20"/>
          <p:cNvSpPr/>
          <p:nvPr/>
        </p:nvSpPr>
        <p:spPr>
          <a:xfrm>
            <a:off x="4690872" y="5504688"/>
            <a:ext cx="2926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dependency-cruiser replaces ArchUnit; build fails on violation</a:t>
            </a:r>
            <a:endParaRPr lang="en-US" sz="1050" dirty="0"/>
          </a:p>
        </p:txBody>
      </p:sp>
      <p:sp>
        <p:nvSpPr>
          <p:cNvPr id="27" name="Shape 21"/>
          <p:cNvSpPr/>
          <p:nvPr/>
        </p:nvSpPr>
        <p:spPr>
          <a:xfrm>
            <a:off x="8046720" y="4663440"/>
            <a:ext cx="338328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28" name="Shape 22"/>
          <p:cNvSpPr/>
          <p:nvPr/>
        </p:nvSpPr>
        <p:spPr>
          <a:xfrm>
            <a:off x="8275320" y="4901184"/>
            <a:ext cx="548640" cy="548640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9" name="Image 4" descr="/home/claude/work/icons/lock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8939" y="5054803"/>
            <a:ext cx="241402" cy="241402"/>
          </a:xfrm>
          <a:prstGeom prst="rect">
            <a:avLst/>
          </a:prstGeom>
        </p:spPr>
      </p:pic>
      <p:sp>
        <p:nvSpPr>
          <p:cNvPr id="30" name="Text 23"/>
          <p:cNvSpPr/>
          <p:nvPr/>
        </p:nvSpPr>
        <p:spPr>
          <a:xfrm>
            <a:off x="8942832" y="4919472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Strict TypeScript</a:t>
            </a:r>
            <a:endParaRPr lang="en-US" sz="1300" dirty="0"/>
          </a:p>
        </p:txBody>
      </p:sp>
      <p:sp>
        <p:nvSpPr>
          <p:cNvPr id="31" name="Text 24"/>
          <p:cNvSpPr/>
          <p:nvPr/>
        </p:nvSpPr>
        <p:spPr>
          <a:xfrm>
            <a:off x="8302752" y="5504688"/>
            <a:ext cx="2926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strict, noImplicitAny, exactOptionalPropertyTypes — no escape hatch</a:t>
            </a:r>
            <a:endParaRPr lang="en-US" sz="1050" dirty="0"/>
          </a:p>
        </p:txBody>
      </p:sp>
      <p:sp>
        <p:nvSpPr>
          <p:cNvPr id="32" name="Text 25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TECHNOLOGY STACK — LAYERS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The full stack, layer by layer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822960" y="1737360"/>
            <a:ext cx="8138160" cy="896112"/>
          </a:xfrm>
          <a:prstGeom prst="roundRect">
            <a:avLst>
              <a:gd name="adj" fmla="val 8163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50800" dist="12700" dir="27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24128" y="1892808"/>
            <a:ext cx="585216" cy="585216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users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988" y="2056668"/>
            <a:ext cx="257495" cy="257495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783080" y="1847088"/>
            <a:ext cx="2240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Clients &amp; frontend</a:t>
            </a:r>
            <a:endParaRPr lang="en-US" sz="1450" dirty="0"/>
          </a:p>
        </p:txBody>
      </p:sp>
      <p:sp>
        <p:nvSpPr>
          <p:cNvPr id="8" name="Text 5"/>
          <p:cNvSpPr/>
          <p:nvPr/>
        </p:nvSpPr>
        <p:spPr>
          <a:xfrm>
            <a:off x="1783080" y="2194560"/>
            <a:ext cx="6949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React 18 + Vite + design-token theming  ·  React Native reference apps  ·  generated TypeScript SDKs</a:t>
            </a:r>
            <a:endParaRPr lang="en-US" sz="1100" dirty="0"/>
          </a:p>
        </p:txBody>
      </p:sp>
      <p:sp>
        <p:nvSpPr>
          <p:cNvPr id="9" name="Shape 6"/>
          <p:cNvSpPr/>
          <p:nvPr/>
        </p:nvSpPr>
        <p:spPr>
          <a:xfrm>
            <a:off x="822960" y="2706624"/>
            <a:ext cx="8138160" cy="896112"/>
          </a:xfrm>
          <a:prstGeom prst="roundRect">
            <a:avLst>
              <a:gd name="adj" fmla="val 8163"/>
            </a:avLst>
          </a:prstGeom>
          <a:solidFill>
            <a:srgbClr val="EAF1F4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50800" dist="12700" dir="2700000">
              <a:srgbClr val="000000">
                <a:alpha val="8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1024128" y="2862072"/>
            <a:ext cx="585216" cy="585216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1" name="Image 1" descr="/home/claude/work/icons/sitemap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988" y="3025932"/>
            <a:ext cx="257495" cy="257495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1783080" y="2816352"/>
            <a:ext cx="2240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Edge &amp; contracts</a:t>
            </a:r>
            <a:endParaRPr lang="en-US" sz="1450" dirty="0"/>
          </a:p>
        </p:txBody>
      </p:sp>
      <p:sp>
        <p:nvSpPr>
          <p:cNvPr id="13" name="Text 9"/>
          <p:cNvSpPr/>
          <p:nvPr/>
        </p:nvSpPr>
        <p:spPr>
          <a:xfrm>
            <a:off x="1783080" y="3163824"/>
            <a:ext cx="6949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Kong API gateway  ·  OIDC realm-per-tenant (Keycloak)  ·  OpenAPI 3.1 + Avro schemas  ·  Pact gates in CI</a:t>
            </a:r>
            <a:endParaRPr lang="en-US" sz="1100" dirty="0"/>
          </a:p>
        </p:txBody>
      </p:sp>
      <p:sp>
        <p:nvSpPr>
          <p:cNvPr id="14" name="Shape 10"/>
          <p:cNvSpPr/>
          <p:nvPr/>
        </p:nvSpPr>
        <p:spPr>
          <a:xfrm>
            <a:off x="822960" y="3675888"/>
            <a:ext cx="8138160" cy="896112"/>
          </a:xfrm>
          <a:prstGeom prst="roundRect">
            <a:avLst>
              <a:gd name="adj" fmla="val 8163"/>
            </a:avLst>
          </a:prstGeom>
          <a:solidFill>
            <a:srgbClr val="0B1F3A"/>
          </a:solidFill>
          <a:ln w="15875">
            <a:solidFill>
              <a:srgbClr val="0FB5AE"/>
            </a:solidFill>
            <a:prstDash val="solid"/>
          </a:ln>
          <a:effectLst>
            <a:outerShdw sx="100000" sy="100000" kx="0" ky="0" algn="bl" rotWithShape="0" blurRad="50800" dist="12700" dir="2700000">
              <a:srgbClr val="000000">
                <a:alpha val="8000"/>
              </a:srgbClr>
            </a:outerShdw>
          </a:effectLst>
        </p:spPr>
      </p:sp>
      <p:sp>
        <p:nvSpPr>
          <p:cNvPr id="15" name="Shape 11"/>
          <p:cNvSpPr/>
          <p:nvPr/>
        </p:nvSpPr>
        <p:spPr>
          <a:xfrm>
            <a:off x="1024128" y="3831336"/>
            <a:ext cx="585216" cy="585216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6" name="Image 2" descr="/home/claude/work/icons/code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988" y="3995196"/>
            <a:ext cx="257495" cy="257495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1783080" y="3785616"/>
            <a:ext cx="2240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Service runtime</a:t>
            </a:r>
            <a:endParaRPr lang="en-US" sz="1450" dirty="0"/>
          </a:p>
        </p:txBody>
      </p:sp>
      <p:sp>
        <p:nvSpPr>
          <p:cNvPr id="18" name="Text 13"/>
          <p:cNvSpPr/>
          <p:nvPr/>
        </p:nvSpPr>
        <p:spPr>
          <a:xfrm>
            <a:off x="1783080" y="4133088"/>
            <a:ext cx="6949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Node 22 + NestJS 10 (TS 5.5 strict) default  ·  Java 21 + Spring Boot 3.3: Ledger, Pricing, FX  ·  OPA policy</a:t>
            </a:r>
            <a:endParaRPr lang="en-US" sz="1100" dirty="0"/>
          </a:p>
        </p:txBody>
      </p:sp>
      <p:sp>
        <p:nvSpPr>
          <p:cNvPr id="19" name="Shape 14"/>
          <p:cNvSpPr/>
          <p:nvPr/>
        </p:nvSpPr>
        <p:spPr>
          <a:xfrm>
            <a:off x="822960" y="4645152"/>
            <a:ext cx="8138160" cy="896112"/>
          </a:xfrm>
          <a:prstGeom prst="roundRect">
            <a:avLst>
              <a:gd name="adj" fmla="val 8163"/>
            </a:avLst>
          </a:prstGeom>
          <a:solidFill>
            <a:srgbClr val="EAF1F4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50800" dist="12700" dir="2700000">
              <a:srgbClr val="000000">
                <a:alpha val="8000"/>
              </a:srgbClr>
            </a:outerShdw>
          </a:effectLst>
        </p:spPr>
      </p:sp>
      <p:sp>
        <p:nvSpPr>
          <p:cNvPr id="20" name="Shape 15"/>
          <p:cNvSpPr/>
          <p:nvPr/>
        </p:nvSpPr>
        <p:spPr>
          <a:xfrm>
            <a:off x="1024128" y="4800600"/>
            <a:ext cx="585216" cy="585216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1" name="Image 3" descr="/home/claude/work/icons/db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988" y="4964460"/>
            <a:ext cx="257495" cy="257495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1783080" y="4754880"/>
            <a:ext cx="2240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&amp; eventing</a:t>
            </a:r>
            <a:endParaRPr lang="en-US" sz="1450" dirty="0"/>
          </a:p>
        </p:txBody>
      </p:sp>
      <p:sp>
        <p:nvSpPr>
          <p:cNvPr id="23" name="Text 17"/>
          <p:cNvSpPr/>
          <p:nvPr/>
        </p:nvSpPr>
        <p:spPr>
          <a:xfrm>
            <a:off x="1783080" y="5102352"/>
            <a:ext cx="6949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PostgreSQL 16 (silo / bridge / pool)  ·  Redis  ·  OpenSearch  ·  Kafka 3.7 + Debezium outbox  ·  object storage</a:t>
            </a:r>
            <a:endParaRPr lang="en-US" sz="1100" dirty="0"/>
          </a:p>
        </p:txBody>
      </p:sp>
      <p:sp>
        <p:nvSpPr>
          <p:cNvPr id="24" name="Shape 18"/>
          <p:cNvSpPr/>
          <p:nvPr/>
        </p:nvSpPr>
        <p:spPr>
          <a:xfrm>
            <a:off x="822960" y="5614416"/>
            <a:ext cx="8138160" cy="896112"/>
          </a:xfrm>
          <a:prstGeom prst="roundRect">
            <a:avLst>
              <a:gd name="adj" fmla="val 8163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50800" dist="12700" dir="2700000">
              <a:srgbClr val="000000">
                <a:alpha val="8000"/>
              </a:srgbClr>
            </a:outerShdw>
          </a:effectLst>
        </p:spPr>
      </p:sp>
      <p:sp>
        <p:nvSpPr>
          <p:cNvPr id="25" name="Shape 19"/>
          <p:cNvSpPr/>
          <p:nvPr/>
        </p:nvSpPr>
        <p:spPr>
          <a:xfrm>
            <a:off x="1024128" y="5769864"/>
            <a:ext cx="585216" cy="585216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6" name="Image 4" descr="/home/claude/work/icons/server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988" y="5933724"/>
            <a:ext cx="257495" cy="257495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1783080" y="5724144"/>
            <a:ext cx="22402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Infrastructure</a:t>
            </a:r>
            <a:endParaRPr lang="en-US" sz="1450" dirty="0"/>
          </a:p>
        </p:txBody>
      </p:sp>
      <p:sp>
        <p:nvSpPr>
          <p:cNvPr id="28" name="Text 21"/>
          <p:cNvSpPr/>
          <p:nvPr/>
        </p:nvSpPr>
        <p:spPr>
          <a:xfrm>
            <a:off x="1783080" y="6071616"/>
            <a:ext cx="6949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Kubernetes 1.30 + Istio 1.22  ·  Terraform 1.8  ·  ArgoCD GitOps  ·  three regional clusters: pk · ae · sa</a:t>
            </a:r>
            <a:endParaRPr lang="en-US" sz="1100" dirty="0"/>
          </a:p>
        </p:txBody>
      </p:sp>
      <p:sp>
        <p:nvSpPr>
          <p:cNvPr id="29" name="Shape 22"/>
          <p:cNvSpPr/>
          <p:nvPr/>
        </p:nvSpPr>
        <p:spPr>
          <a:xfrm>
            <a:off x="9189720" y="1737360"/>
            <a:ext cx="2148840" cy="4773168"/>
          </a:xfrm>
          <a:prstGeom prst="roundRect">
            <a:avLst>
              <a:gd name="adj" fmla="val 3404"/>
            </a:avLst>
          </a:prstGeom>
          <a:solidFill>
            <a:srgbClr val="12294D"/>
          </a:solidFill>
          <a:ln/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30" name="Text 23"/>
          <p:cNvSpPr/>
          <p:nvPr/>
        </p:nvSpPr>
        <p:spPr>
          <a:xfrm>
            <a:off x="9372600" y="1938528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2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CROSS-CUTTING</a:t>
            </a:r>
            <a:endParaRPr lang="en-US" sz="1100" dirty="0"/>
          </a:p>
        </p:txBody>
      </p:sp>
      <p:sp>
        <p:nvSpPr>
          <p:cNvPr id="31" name="Shape 24"/>
          <p:cNvSpPr/>
          <p:nvPr/>
        </p:nvSpPr>
        <p:spPr>
          <a:xfrm>
            <a:off x="9372600" y="2377440"/>
            <a:ext cx="402336" cy="402336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2" name="Image 5" descr="/home/claude/work/icons/chart_w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5254" y="2490094"/>
            <a:ext cx="177028" cy="177028"/>
          </a:xfrm>
          <a:prstGeom prst="rect">
            <a:avLst/>
          </a:prstGeom>
        </p:spPr>
      </p:pic>
      <p:sp>
        <p:nvSpPr>
          <p:cNvPr id="33" name="Text 25"/>
          <p:cNvSpPr/>
          <p:nvPr/>
        </p:nvSpPr>
        <p:spPr>
          <a:xfrm>
            <a:off x="9902952" y="2322576"/>
            <a:ext cx="1280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OpenTelemetry traces + metrics</a:t>
            </a:r>
            <a:endParaRPr lang="en-US" sz="1000" dirty="0"/>
          </a:p>
        </p:txBody>
      </p:sp>
      <p:sp>
        <p:nvSpPr>
          <p:cNvPr id="34" name="Shape 26"/>
          <p:cNvSpPr/>
          <p:nvPr/>
        </p:nvSpPr>
        <p:spPr>
          <a:xfrm>
            <a:off x="9372600" y="3154680"/>
            <a:ext cx="402336" cy="402336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5" name="Image 6" descr="/home/claude/work/icons/file_w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85254" y="3267334"/>
            <a:ext cx="177028" cy="177028"/>
          </a:xfrm>
          <a:prstGeom prst="rect">
            <a:avLst/>
          </a:prstGeom>
        </p:spPr>
      </p:pic>
      <p:sp>
        <p:nvSpPr>
          <p:cNvPr id="36" name="Text 27"/>
          <p:cNvSpPr/>
          <p:nvPr/>
        </p:nvSpPr>
        <p:spPr>
          <a:xfrm>
            <a:off x="9902952" y="3099816"/>
            <a:ext cx="1280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JSON logs with tenant_id + correlation_id</a:t>
            </a:r>
            <a:endParaRPr lang="en-US" sz="1000" dirty="0"/>
          </a:p>
        </p:txBody>
      </p:sp>
      <p:sp>
        <p:nvSpPr>
          <p:cNvPr id="37" name="Shape 28"/>
          <p:cNvSpPr/>
          <p:nvPr/>
        </p:nvSpPr>
        <p:spPr>
          <a:xfrm>
            <a:off x="9372600" y="3931920"/>
            <a:ext cx="402336" cy="402336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8" name="Image 7" descr="/home/claude/work/icons/cogs_w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85254" y="4044574"/>
            <a:ext cx="177028" cy="177028"/>
          </a:xfrm>
          <a:prstGeom prst="rect">
            <a:avLst/>
          </a:prstGeom>
        </p:spPr>
      </p:pic>
      <p:sp>
        <p:nvSpPr>
          <p:cNvPr id="39" name="Text 29"/>
          <p:cNvSpPr/>
          <p:nvPr/>
        </p:nvSpPr>
        <p:spPr>
          <a:xfrm>
            <a:off x="9902952" y="3877056"/>
            <a:ext cx="1280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GitHub Actions CI · cosign-signed images</a:t>
            </a:r>
            <a:endParaRPr lang="en-US" sz="1000" dirty="0"/>
          </a:p>
        </p:txBody>
      </p:sp>
      <p:sp>
        <p:nvSpPr>
          <p:cNvPr id="40" name="Shape 30"/>
          <p:cNvSpPr/>
          <p:nvPr/>
        </p:nvSpPr>
        <p:spPr>
          <a:xfrm>
            <a:off x="9372600" y="4709160"/>
            <a:ext cx="402336" cy="402336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41" name="Image 8" descr="/home/claude/work/icons/diagram_w.png">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85254" y="4821814"/>
            <a:ext cx="177028" cy="177028"/>
          </a:xfrm>
          <a:prstGeom prst="rect">
            <a:avLst/>
          </a:prstGeom>
        </p:spPr>
      </p:pic>
      <p:sp>
        <p:nvSpPr>
          <p:cNvPr id="42" name="Text 31"/>
          <p:cNvSpPr/>
          <p:nvPr/>
        </p:nvSpPr>
        <p:spPr>
          <a:xfrm>
            <a:off x="9902952" y="4654296"/>
            <a:ext cx="1280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dependency-cruiser / ArchUnit gates</a:t>
            </a:r>
            <a:endParaRPr lang="en-US" sz="1000" dirty="0"/>
          </a:p>
        </p:txBody>
      </p:sp>
      <p:sp>
        <p:nvSpPr>
          <p:cNvPr id="43" name="Shape 32"/>
          <p:cNvSpPr/>
          <p:nvPr/>
        </p:nvSpPr>
        <p:spPr>
          <a:xfrm>
            <a:off x="9372600" y="5486400"/>
            <a:ext cx="402336" cy="402336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44" name="Image 9" descr="/home/claude/work/icons/lock_w.png">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85254" y="5599054"/>
            <a:ext cx="177028" cy="177028"/>
          </a:xfrm>
          <a:prstGeom prst="rect">
            <a:avLst/>
          </a:prstGeom>
        </p:spPr>
      </p:pic>
      <p:sp>
        <p:nvSpPr>
          <p:cNvPr id="45" name="Text 33"/>
          <p:cNvSpPr/>
          <p:nvPr/>
        </p:nvSpPr>
        <p:spPr>
          <a:xfrm>
            <a:off x="9902952" y="5431536"/>
            <a:ext cx="1280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 secrets · per-tenant KMS keys</a:t>
            </a:r>
            <a:endParaRPr lang="en-US" sz="1000" dirty="0"/>
          </a:p>
        </p:txBody>
      </p:sp>
      <p:sp>
        <p:nvSpPr>
          <p:cNvPr id="46" name="Text 34"/>
          <p:cNvSpPr/>
          <p:nvPr/>
        </p:nvSpPr>
        <p:spPr>
          <a:xfrm>
            <a:off x="822960" y="644652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Runtime is the only polyglot layer — everything above and below it is identical for every service.</a:t>
            </a:r>
            <a:endParaRPr lang="en-US" sz="1150" dirty="0"/>
          </a:p>
        </p:txBody>
      </p:sp>
      <p:sp>
        <p:nvSpPr>
          <p:cNvPr id="47" name="Text 35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SERVICE &amp; ADAPTER MAP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12 services, 9 adapters — each with a runtime and an owner</a:t>
            </a:r>
            <a:endParaRPr lang="en-US" sz="2400" dirty="0"/>
          </a:p>
        </p:txBody>
      </p:sp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822960" y="1691640"/>
          <a:ext cx="10515600" cy="914400"/>
        </p:xfrm>
        <a:graphic>
          <a:graphicData uri="http://schemas.openxmlformats.org/drawingml/2006/table">
            <a:tbl>
              <a:tblPr/>
              <a:tblGrid>
                <a:gridCol w="1371600"/>
                <a:gridCol w="4206240"/>
                <a:gridCol w="2011680"/>
                <a:gridCol w="2926080"/>
              </a:tblGrid>
              <a:tr h="402336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#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Component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Runtime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A"/>
                    </a:solidFill>
                  </a:tcPr>
                </a:tc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Owning squad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A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Ledger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Java / Spring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Ledger &amp; Money Movement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10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Pricing, Billing &amp; Metering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Java / Spring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Pricing &amp; Billing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17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FX Rate adapter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Java library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Ledger &amp; Pricing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02 / 03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Identity/KYC · Screening/AML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NestJS / 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Identity · Compliance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05 / 06 / 07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Payments · Wallets · Cards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NestJS / 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Payments · Accounts &amp; Cards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08 / 09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Compliance Reporting · Reconciliation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NestJS / 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Compliance · Ledger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11 / 12 / 13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Dev Platform · Control Plane · Notification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NestJS / 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Platform · Dev Platform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14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Persistence adapter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TS + Java impls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Platform / Enablement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02336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15·16·18–22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Screening · eKYC · rails · card · msg · OIDC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NestJS / TS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20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Owning squad per adapter</a:t>
                      </a:r>
                      <a:endParaRPr lang="en-US" sz="12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822960" y="617220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Java is confined to the three components where a float or rounding defect is catastrophic; everything else is one TypeScript codebase.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MONEY-MOVEMENT PATH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The remittance saga — quote, screen, hold, pay out, settle</a:t>
            </a:r>
            <a:endParaRPr lang="en-US" sz="2400" dirty="0"/>
          </a:p>
        </p:txBody>
      </p:sp>
      <p:pic>
        <p:nvPicPr>
          <p:cNvPr id="4" name="Image 0" descr="/home/claude/work/diagrams/05_saga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1554480"/>
            <a:ext cx="4114800" cy="3618985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486400" y="1600200"/>
            <a:ext cx="5852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step is a persisted, idempotent state transition</a:t>
            </a:r>
            <a:endParaRPr lang="en-US" sz="1500" dirty="0"/>
          </a:p>
        </p:txBody>
      </p:sp>
      <p:sp>
        <p:nvSpPr>
          <p:cNvPr id="6" name="Shape 3"/>
          <p:cNvSpPr/>
          <p:nvPr/>
        </p:nvSpPr>
        <p:spPr>
          <a:xfrm>
            <a:off x="5486400" y="2194560"/>
            <a:ext cx="566928" cy="56692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7" name="Image 1" descr="/home/claude/work/icons/exchange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140" y="2353300"/>
            <a:ext cx="249448" cy="24944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217920" y="2176272"/>
            <a:ext cx="5120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Compensations are explicit</a:t>
            </a:r>
            <a:endParaRPr lang="en-US" sz="1400" dirty="0"/>
          </a:p>
        </p:txBody>
      </p:sp>
      <p:sp>
        <p:nvSpPr>
          <p:cNvPr id="9" name="Text 5"/>
          <p:cNvSpPr/>
          <p:nvPr/>
        </p:nvSpPr>
        <p:spPr>
          <a:xfrm>
            <a:off x="6217920" y="2487168"/>
            <a:ext cx="51663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Screen-fail cancels the quote; rail-reject releases the hold; settle-fail reverses the journal — each an idempotent saga step</a:t>
            </a:r>
            <a:endParaRPr lang="en-US" sz="1100" dirty="0"/>
          </a:p>
        </p:txBody>
      </p:sp>
      <p:sp>
        <p:nvSpPr>
          <p:cNvPr id="10" name="Shape 6"/>
          <p:cNvSpPr/>
          <p:nvPr/>
        </p:nvSpPr>
        <p:spPr>
          <a:xfrm>
            <a:off x="5486400" y="3218688"/>
            <a:ext cx="566928" cy="56692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1" name="Image 2" descr="/home/claude/work/icons/bolt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5140" y="3377428"/>
            <a:ext cx="249448" cy="249448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6217920" y="3200400"/>
            <a:ext cx="5120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IN_FLIGHT is first-class</a:t>
            </a:r>
            <a:endParaRPr lang="en-US" sz="1400" dirty="0"/>
          </a:p>
        </p:txBody>
      </p:sp>
      <p:sp>
        <p:nvSpPr>
          <p:cNvPr id="13" name="Text 8"/>
          <p:cNvSpPr/>
          <p:nvPr/>
        </p:nvSpPr>
        <p:spPr>
          <a:xfrm>
            <a:off x="6217920" y="3511296"/>
            <a:ext cx="51663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rail timeout is never assumed success or failure; a status-inquiry job resolves it</a:t>
            </a:r>
            <a:endParaRPr lang="en-US" sz="1100" dirty="0"/>
          </a:p>
        </p:txBody>
      </p:sp>
      <p:sp>
        <p:nvSpPr>
          <p:cNvPr id="14" name="Shape 9"/>
          <p:cNvSpPr/>
          <p:nvPr/>
        </p:nvSpPr>
        <p:spPr>
          <a:xfrm>
            <a:off x="5486400" y="4242816"/>
            <a:ext cx="566928" cy="56692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5" name="Image 3" descr="/home/claude/work/icons/scale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5140" y="4401556"/>
            <a:ext cx="249448" cy="249448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6217920" y="4224528"/>
            <a:ext cx="5120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Amounts never float</a:t>
            </a:r>
            <a:endParaRPr lang="en-US" sz="1400" dirty="0"/>
          </a:p>
        </p:txBody>
      </p:sp>
      <p:sp>
        <p:nvSpPr>
          <p:cNvPr id="17" name="Text 11"/>
          <p:cNvSpPr/>
          <p:nvPr/>
        </p:nvSpPr>
        <p:spPr>
          <a:xfrm>
            <a:off x="6217920" y="4535424"/>
            <a:ext cx="51663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@platform/money integer minor units across the whole path; the Ledger hold is the only synchronous money write</a:t>
            </a:r>
            <a:endParaRPr lang="en-US" sz="1100" dirty="0"/>
          </a:p>
        </p:txBody>
      </p:sp>
      <p:sp>
        <p:nvSpPr>
          <p:cNvPr id="18" name="Shape 12"/>
          <p:cNvSpPr/>
          <p:nvPr/>
        </p:nvSpPr>
        <p:spPr>
          <a:xfrm>
            <a:off x="5486400" y="5266944"/>
            <a:ext cx="566928" cy="56692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9" name="Image 4" descr="/home/claude/work/icons/globe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5140" y="5425684"/>
            <a:ext cx="249448" cy="249448"/>
          </a:xfrm>
          <a:prstGeom prst="rect">
            <a:avLst/>
          </a:prstGeom>
        </p:spPr>
      </p:pic>
      <p:sp>
        <p:nvSpPr>
          <p:cNvPr id="20" name="Text 13"/>
          <p:cNvSpPr/>
          <p:nvPr/>
        </p:nvSpPr>
        <p:spPr>
          <a:xfrm>
            <a:off x="6217920" y="5248656"/>
            <a:ext cx="51206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Corridors are config</a:t>
            </a:r>
            <a:endParaRPr lang="en-US" sz="1400" dirty="0"/>
          </a:p>
        </p:txBody>
      </p:sp>
      <p:sp>
        <p:nvSpPr>
          <p:cNvPr id="21" name="Text 14"/>
          <p:cNvSpPr/>
          <p:nvPr/>
        </p:nvSpPr>
        <p:spPr>
          <a:xfrm>
            <a:off x="6217920" y="5559552"/>
            <a:ext cx="51663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UAE→PK and KSA→PK at launch, bound to Raast / Aani / sarie or a cross-border partner by setting, not code</a:t>
            </a:r>
            <a:endParaRPr lang="en-US" sz="1100" dirty="0"/>
          </a:p>
        </p:txBody>
      </p:sp>
      <p:sp>
        <p:nvSpPr>
          <p:cNvPr id="22" name="Text 15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Multi-Tenant Digital Banking &amp; Remittance Platform — Architecture Review</dc:title>
  <dc:subject>PptxGenJS Presentation</dc:subject>
  <dc:creator>Platform Architecture</dc:creator>
  <cp:lastModifiedBy>Platform Architecture</cp:lastModifiedBy>
  <cp:revision>1</cp:revision>
  <dcterms:created xsi:type="dcterms:W3CDTF">2026-07-10T14:00:12Z</dcterms:created>
  <dcterms:modified xsi:type="dcterms:W3CDTF">2026-07-10T14:00:12Z</dcterms:modified>
</cp:coreProperties>
</file>